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4119" r:id="rId1"/>
  </p:sldMasterIdLst>
  <p:notesMasterIdLst>
    <p:notesMasterId r:id="rId52"/>
  </p:notesMasterIdLst>
  <p:handoutMasterIdLst>
    <p:handoutMasterId r:id="rId53"/>
  </p:handoutMasterIdLst>
  <p:sldIdLst>
    <p:sldId id="939" r:id="rId2"/>
    <p:sldId id="965" r:id="rId3"/>
    <p:sldId id="906" r:id="rId4"/>
    <p:sldId id="1040" r:id="rId5"/>
    <p:sldId id="455" r:id="rId6"/>
    <p:sldId id="908" r:id="rId7"/>
    <p:sldId id="998" r:id="rId8"/>
    <p:sldId id="967" r:id="rId9"/>
    <p:sldId id="1046" r:id="rId10"/>
    <p:sldId id="1020" r:id="rId11"/>
    <p:sldId id="968" r:id="rId12"/>
    <p:sldId id="1043" r:id="rId13"/>
    <p:sldId id="1045" r:id="rId14"/>
    <p:sldId id="999" r:id="rId15"/>
    <p:sldId id="1022" r:id="rId16"/>
    <p:sldId id="1049" r:id="rId17"/>
    <p:sldId id="987" r:id="rId18"/>
    <p:sldId id="988" r:id="rId19"/>
    <p:sldId id="1025" r:id="rId20"/>
    <p:sldId id="1052" r:id="rId21"/>
    <p:sldId id="1032" r:id="rId22"/>
    <p:sldId id="1050" r:id="rId23"/>
    <p:sldId id="1033" r:id="rId24"/>
    <p:sldId id="1034" r:id="rId25"/>
    <p:sldId id="1036" r:id="rId26"/>
    <p:sldId id="1035" r:id="rId27"/>
    <p:sldId id="1000" r:id="rId28"/>
    <p:sldId id="969" r:id="rId29"/>
    <p:sldId id="970" r:id="rId30"/>
    <p:sldId id="1028" r:id="rId31"/>
    <p:sldId id="1002" r:id="rId32"/>
    <p:sldId id="972" r:id="rId33"/>
    <p:sldId id="1053" r:id="rId34"/>
    <p:sldId id="1054" r:id="rId35"/>
    <p:sldId id="1055" r:id="rId36"/>
    <p:sldId id="973" r:id="rId37"/>
    <p:sldId id="974" r:id="rId38"/>
    <p:sldId id="1029" r:id="rId39"/>
    <p:sldId id="1004" r:id="rId40"/>
    <p:sldId id="984" r:id="rId41"/>
    <p:sldId id="1031" r:id="rId42"/>
    <p:sldId id="1005" r:id="rId43"/>
    <p:sldId id="989" r:id="rId44"/>
    <p:sldId id="990" r:id="rId45"/>
    <p:sldId id="1006" r:id="rId46"/>
    <p:sldId id="992" r:id="rId47"/>
    <p:sldId id="994" r:id="rId48"/>
    <p:sldId id="1038" r:id="rId49"/>
    <p:sldId id="1039" r:id="rId50"/>
    <p:sldId id="1011" r:id="rId5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ud01" initials="s" lastIdx="1" clrIdx="0"/>
  <p:cmAuthor id="1" name="孫稚堤" initials="孫稚堤" lastIdx="0" clrIdx="1">
    <p:extLst>
      <p:ext uri="{19B8F6BF-5375-455C-9EA6-DF929625EA0E}">
        <p15:presenceInfo xmlns:p15="http://schemas.microsoft.com/office/powerpoint/2012/main" userId="S-1-5-21-680998162-1348156754-1237804090-59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9966FF"/>
    <a:srgbClr val="B93A3A"/>
    <a:srgbClr val="DFD8FA"/>
    <a:srgbClr val="FF99FF"/>
    <a:srgbClr val="D60093"/>
    <a:srgbClr val="F9D7EB"/>
    <a:srgbClr val="FAD2E1"/>
    <a:srgbClr val="FFFFCC"/>
    <a:srgbClr val="FEE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24" autoAdjust="0"/>
    <p:restoredTop sz="96721" autoAdjust="0"/>
  </p:normalViewPr>
  <p:slideViewPr>
    <p:cSldViewPr>
      <p:cViewPr varScale="1">
        <p:scale>
          <a:sx n="115" d="100"/>
          <a:sy n="115" d="100"/>
        </p:scale>
        <p:origin x="1224" y="120"/>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notesViewPr>
    <p:cSldViewPr>
      <p:cViewPr varScale="1">
        <p:scale>
          <a:sx n="61" d="100"/>
          <a:sy n="61" d="100"/>
        </p:scale>
        <p:origin x="-3307" y="-91"/>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commentAuthors" Target="commentAuthor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handoutMaster" Target="handoutMasters/handoutMaster1.xml" /><Relationship Id="rId58"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F9246-AD10-4F5A-8403-8D51AB9A045B}" type="doc">
      <dgm:prSet loTypeId="urn:microsoft.com/office/officeart/2005/8/layout/radial6#1" loCatId="relationship" qsTypeId="urn:microsoft.com/office/officeart/2005/8/quickstyle/simple1" qsCatId="simple" csTypeId="urn:microsoft.com/office/officeart/2005/8/colors/colorful2" csCatId="colorful" phldr="1"/>
      <dgm:spPr/>
      <dgm:t>
        <a:bodyPr/>
        <a:lstStyle/>
        <a:p>
          <a:endParaRPr lang="zh-TW" altLang="en-US"/>
        </a:p>
      </dgm:t>
    </dgm:pt>
    <dgm:pt modelId="{E2984E61-30FD-4951-B8AE-8BC0CD0BF2A6}">
      <dgm:prSet phldrT="[文字]" custT="1"/>
      <dgm:spPr/>
      <dgm:t>
        <a:bodyPr/>
        <a:lstStyle/>
        <a:p>
          <a:pPr algn="ctr">
            <a:lnSpc>
              <a:spcPts val="3000"/>
            </a:lnSpc>
            <a:spcAft>
              <a:spcPts val="0"/>
            </a:spcAft>
          </a:pPr>
          <a:r>
            <a:rPr lang="zh-TW" altLang="en-US" sz="2400" b="1" i="0" kern="12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確保災民居住正義</a:t>
          </a:r>
          <a:endParaRPr lang="en-US" altLang="zh-TW" sz="2400" b="1" i="0" kern="12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algn="ctr">
            <a:lnSpc>
              <a:spcPts val="3000"/>
            </a:lnSpc>
            <a:spcAft>
              <a:spcPts val="0"/>
            </a:spcAft>
          </a:pPr>
          <a:r>
            <a:rPr lang="en-US" altLang="zh-TW" sz="2400" b="1" i="0" kern="12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&amp;</a:t>
          </a:r>
        </a:p>
        <a:p>
          <a:pPr algn="ctr">
            <a:lnSpc>
              <a:spcPct val="90000"/>
            </a:lnSpc>
            <a:spcAft>
              <a:spcPts val="0"/>
            </a:spcAft>
          </a:pPr>
          <a:r>
            <a:rPr lang="zh-TW" altLang="en-US" sz="2400" b="1" i="0"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原住民族永續發展</a:t>
          </a:r>
          <a:endParaRPr lang="en-US" altLang="zh-TW" sz="2400" b="1" i="0"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69D1ED56-FB02-4FBD-BD25-0BC67CB189DA}" type="sibTrans" cxnId="{7B5E8219-B273-4737-A0F8-31495B0AC5DB}">
      <dgm:prSet/>
      <dgm:spPr/>
      <dgm:t>
        <a:bodyPr/>
        <a:lstStyle/>
        <a:p>
          <a:endParaRPr lang="zh-TW" altLang="en-US"/>
        </a:p>
      </dgm:t>
    </dgm:pt>
    <dgm:pt modelId="{A7369713-2F1F-438D-831B-1EC5E8A1B154}" type="parTrans" cxnId="{7B5E8219-B273-4737-A0F8-31495B0AC5DB}">
      <dgm:prSet/>
      <dgm:spPr/>
      <dgm:t>
        <a:bodyPr/>
        <a:lstStyle/>
        <a:p>
          <a:endParaRPr lang="zh-TW" altLang="en-US"/>
        </a:p>
      </dgm:t>
    </dgm:pt>
    <dgm:pt modelId="{554DEB5A-3ADB-4F9F-A03F-C515D1CB39DB}">
      <dgm:prSet phldrT="[文字]" custScaleX="126817" custScaleY="97265"/>
      <dgm:spPr/>
      <dgm:t>
        <a:bodyPr/>
        <a:lstStyle/>
        <a:p>
          <a:endParaRPr lang="zh-TW" altLang="en-US" dirty="0"/>
        </a:p>
      </dgm:t>
    </dgm:pt>
    <dgm:pt modelId="{2B2423DA-6141-43E3-8263-8609F47B2D19}" type="parTrans" cxnId="{BABB452B-A62C-4965-A6B9-0934A6605384}">
      <dgm:prSet/>
      <dgm:spPr/>
      <dgm:t>
        <a:bodyPr/>
        <a:lstStyle/>
        <a:p>
          <a:endParaRPr lang="zh-TW" altLang="en-US"/>
        </a:p>
      </dgm:t>
    </dgm:pt>
    <dgm:pt modelId="{44B7E5BE-02D7-463E-AEF4-C7D41E3C3E58}" type="sibTrans" cxnId="{BABB452B-A62C-4965-A6B9-0934A6605384}">
      <dgm:prSet/>
      <dgm:spPr/>
      <dgm:t>
        <a:bodyPr/>
        <a:lstStyle/>
        <a:p>
          <a:endParaRPr lang="zh-TW" altLang="en-US"/>
        </a:p>
      </dgm:t>
    </dgm:pt>
    <dgm:pt modelId="{F95D34D7-17E7-4BCA-8479-CADA57DF3B40}" type="pres">
      <dgm:prSet presAssocID="{0BEF9246-AD10-4F5A-8403-8D51AB9A045B}" presName="Name0" presStyleCnt="0">
        <dgm:presLayoutVars>
          <dgm:chMax val="1"/>
          <dgm:dir/>
          <dgm:animLvl val="ctr"/>
          <dgm:resizeHandles val="exact"/>
        </dgm:presLayoutVars>
      </dgm:prSet>
      <dgm:spPr/>
    </dgm:pt>
    <dgm:pt modelId="{799FADA9-EAAB-4DC9-891F-2E520B191498}" type="pres">
      <dgm:prSet presAssocID="{E2984E61-30FD-4951-B8AE-8BC0CD0BF2A6}" presName="centerShape" presStyleLbl="node0" presStyleIdx="0" presStyleCnt="1" custScaleX="35078" custScaleY="29247" custLinFactNeighborX="-10108" custLinFactNeighborY="17914"/>
      <dgm:spPr/>
    </dgm:pt>
  </dgm:ptLst>
  <dgm:cxnLst>
    <dgm:cxn modelId="{7B5E8219-B273-4737-A0F8-31495B0AC5DB}" srcId="{0BEF9246-AD10-4F5A-8403-8D51AB9A045B}" destId="{E2984E61-30FD-4951-B8AE-8BC0CD0BF2A6}" srcOrd="0" destOrd="0" parTransId="{A7369713-2F1F-438D-831B-1EC5E8A1B154}" sibTransId="{69D1ED56-FB02-4FBD-BD25-0BC67CB189DA}"/>
    <dgm:cxn modelId="{BABB452B-A62C-4965-A6B9-0934A6605384}" srcId="{0BEF9246-AD10-4F5A-8403-8D51AB9A045B}" destId="{554DEB5A-3ADB-4F9F-A03F-C515D1CB39DB}" srcOrd="1" destOrd="0" parTransId="{2B2423DA-6141-43E3-8263-8609F47B2D19}" sibTransId="{44B7E5BE-02D7-463E-AEF4-C7D41E3C3E58}"/>
    <dgm:cxn modelId="{3AFDB891-EADD-4E7D-BF50-131843CD99FE}" type="presOf" srcId="{0BEF9246-AD10-4F5A-8403-8D51AB9A045B}" destId="{F95D34D7-17E7-4BCA-8479-CADA57DF3B40}" srcOrd="0" destOrd="0" presId="urn:microsoft.com/office/officeart/2005/8/layout/radial6#1"/>
    <dgm:cxn modelId="{557D89B8-D480-407A-B579-1B2FAD0AB0F2}" type="presOf" srcId="{E2984E61-30FD-4951-B8AE-8BC0CD0BF2A6}" destId="{799FADA9-EAAB-4DC9-891F-2E520B191498}" srcOrd="0" destOrd="0" presId="urn:microsoft.com/office/officeart/2005/8/layout/radial6#1"/>
    <dgm:cxn modelId="{B2579828-5C73-4228-82DA-D92A18433CFF}" type="presParOf" srcId="{F95D34D7-17E7-4BCA-8479-CADA57DF3B40}" destId="{799FADA9-EAAB-4DC9-891F-2E520B191498}" srcOrd="0" destOrd="0" presId="urn:microsoft.com/office/officeart/2005/8/layout/radial6#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FADA9-EAAB-4DC9-891F-2E520B191498}">
      <dsp:nvSpPr>
        <dsp:cNvPr id="0" name=""/>
        <dsp:cNvSpPr/>
      </dsp:nvSpPr>
      <dsp:spPr>
        <a:xfrm>
          <a:off x="2798112" y="2663331"/>
          <a:ext cx="3713068" cy="30958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ts val="3000"/>
            </a:lnSpc>
            <a:spcBef>
              <a:spcPct val="0"/>
            </a:spcBef>
            <a:spcAft>
              <a:spcPts val="0"/>
            </a:spcAft>
            <a:buNone/>
          </a:pPr>
          <a:r>
            <a:rPr lang="zh-TW" altLang="en-US" sz="2400" b="1" i="0" kern="12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確保災民居住正義</a:t>
          </a:r>
          <a:endParaRPr lang="en-US" altLang="zh-TW" sz="2400" b="1" i="0" kern="12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lvl="0" indent="0" algn="ctr" defTabSz="1066800">
            <a:lnSpc>
              <a:spcPts val="3000"/>
            </a:lnSpc>
            <a:spcBef>
              <a:spcPct val="0"/>
            </a:spcBef>
            <a:spcAft>
              <a:spcPts val="0"/>
            </a:spcAft>
            <a:buNone/>
          </a:pPr>
          <a:r>
            <a:rPr lang="en-US" altLang="zh-TW" sz="2400" b="1" i="0" kern="12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&amp;</a:t>
          </a:r>
        </a:p>
        <a:p>
          <a:pPr marL="0" lvl="0" indent="0" algn="ctr" defTabSz="1066800">
            <a:lnSpc>
              <a:spcPct val="90000"/>
            </a:lnSpc>
            <a:spcBef>
              <a:spcPct val="0"/>
            </a:spcBef>
            <a:spcAft>
              <a:spcPts val="0"/>
            </a:spcAft>
            <a:buNone/>
          </a:pPr>
          <a:r>
            <a:rPr lang="zh-TW" altLang="en-US" sz="2400" b="1" i="0"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原住民族永續發展</a:t>
          </a:r>
          <a:endParaRPr lang="en-US" altLang="zh-TW" sz="2400" b="1" i="0"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3341878" y="3116707"/>
        <a:ext cx="2625536" cy="2189094"/>
      </dsp:txXfrm>
    </dsp:sp>
  </dsp:spTree>
</dsp:drawing>
</file>

<file path=ppt/diagrams/layout1.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101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431" tIns="45716" rIns="91431" bIns="45716" rtlCol="0"/>
          <a:lstStyle>
            <a:lvl1pPr algn="l">
              <a:defRPr sz="1200"/>
            </a:lvl1pPr>
          </a:lstStyle>
          <a:p>
            <a:endParaRPr lang="zh-TW" altLang="en-US"/>
          </a:p>
        </p:txBody>
      </p:sp>
      <p:sp>
        <p:nvSpPr>
          <p:cNvPr id="3" name="日期版面配置區 2"/>
          <p:cNvSpPr>
            <a:spLocks noGrp="1"/>
          </p:cNvSpPr>
          <p:nvPr>
            <p:ph type="dt" sz="quarter" idx="1"/>
          </p:nvPr>
        </p:nvSpPr>
        <p:spPr>
          <a:xfrm>
            <a:off x="3856039" y="0"/>
            <a:ext cx="2949575" cy="496888"/>
          </a:xfrm>
          <a:prstGeom prst="rect">
            <a:avLst/>
          </a:prstGeom>
        </p:spPr>
        <p:txBody>
          <a:bodyPr vert="horz" lIns="91431" tIns="45716" rIns="91431" bIns="45716" rtlCol="0"/>
          <a:lstStyle>
            <a:lvl1pPr algn="r">
              <a:defRPr sz="1200"/>
            </a:lvl1pPr>
          </a:lstStyle>
          <a:p>
            <a:fld id="{F91F64A1-722E-4F47-B562-2EA3582BAE98}" type="datetimeFigureOut">
              <a:rPr lang="zh-TW" altLang="en-US" smtClean="0"/>
              <a:pPr/>
              <a:t>2022/4/20</a:t>
            </a:fld>
            <a:endParaRPr lang="zh-TW" altLang="en-US"/>
          </a:p>
        </p:txBody>
      </p:sp>
      <p:sp>
        <p:nvSpPr>
          <p:cNvPr id="4" name="頁尾版面配置區 3"/>
          <p:cNvSpPr>
            <a:spLocks noGrp="1"/>
          </p:cNvSpPr>
          <p:nvPr>
            <p:ph type="ftr" sz="quarter" idx="2"/>
          </p:nvPr>
        </p:nvSpPr>
        <p:spPr>
          <a:xfrm>
            <a:off x="0" y="9440864"/>
            <a:ext cx="2949575" cy="496887"/>
          </a:xfrm>
          <a:prstGeom prst="rect">
            <a:avLst/>
          </a:prstGeom>
        </p:spPr>
        <p:txBody>
          <a:bodyPr vert="horz" lIns="91431" tIns="45716" rIns="91431" bIns="45716"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6039" y="9440864"/>
            <a:ext cx="2949575" cy="496887"/>
          </a:xfrm>
          <a:prstGeom prst="rect">
            <a:avLst/>
          </a:prstGeom>
        </p:spPr>
        <p:txBody>
          <a:bodyPr vert="horz" lIns="91431" tIns="45716" rIns="91431" bIns="45716" rtlCol="0" anchor="b"/>
          <a:lstStyle>
            <a:lvl1pPr algn="r">
              <a:defRPr sz="1200"/>
            </a:lvl1pPr>
          </a:lstStyle>
          <a:p>
            <a:fld id="{91018196-9AB6-4F73-B5E2-79BD9FD80736}" type="slidenum">
              <a:rPr lang="zh-TW" altLang="en-US" smtClean="0"/>
              <a:pPr/>
              <a:t>‹#›</a:t>
            </a:fld>
            <a:endParaRPr lang="zh-TW" altLang="en-US"/>
          </a:p>
        </p:txBody>
      </p:sp>
    </p:spTree>
    <p:extLst>
      <p:ext uri="{BB962C8B-B14F-4D97-AF65-F5344CB8AC3E}">
        <p14:creationId xmlns:p14="http://schemas.microsoft.com/office/powerpoint/2010/main" val="4263385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2"/>
            <a:ext cx="2949786" cy="496967"/>
          </a:xfrm>
          <a:prstGeom prst="rect">
            <a:avLst/>
          </a:prstGeom>
        </p:spPr>
        <p:txBody>
          <a:bodyPr vert="horz" lIns="91422" tIns="45712" rIns="91422" bIns="45712" rtlCol="0"/>
          <a:lstStyle>
            <a:lvl1pPr algn="l">
              <a:defRPr sz="1200"/>
            </a:lvl1pPr>
          </a:lstStyle>
          <a:p>
            <a:endParaRPr lang="zh-TW" altLang="en-US"/>
          </a:p>
        </p:txBody>
      </p:sp>
      <p:sp>
        <p:nvSpPr>
          <p:cNvPr id="3" name="日期版面配置區 2"/>
          <p:cNvSpPr>
            <a:spLocks noGrp="1"/>
          </p:cNvSpPr>
          <p:nvPr>
            <p:ph type="dt" idx="1"/>
          </p:nvPr>
        </p:nvSpPr>
        <p:spPr>
          <a:xfrm>
            <a:off x="3855839" y="2"/>
            <a:ext cx="2949786" cy="496967"/>
          </a:xfrm>
          <a:prstGeom prst="rect">
            <a:avLst/>
          </a:prstGeom>
        </p:spPr>
        <p:txBody>
          <a:bodyPr vert="horz" lIns="91422" tIns="45712" rIns="91422" bIns="45712" rtlCol="0"/>
          <a:lstStyle>
            <a:lvl1pPr algn="r">
              <a:defRPr sz="1200"/>
            </a:lvl1pPr>
          </a:lstStyle>
          <a:p>
            <a:fld id="{1C9C2448-249F-489F-AD4E-640491E5A25B}" type="datetimeFigureOut">
              <a:rPr lang="zh-TW" altLang="en-US" smtClean="0"/>
              <a:pPr/>
              <a:t>2022/4/20</a:t>
            </a:fld>
            <a:endParaRPr lang="zh-TW" altLang="en-US"/>
          </a:p>
        </p:txBody>
      </p:sp>
      <p:sp>
        <p:nvSpPr>
          <p:cNvPr id="4" name="投影片圖像版面配置區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2" tIns="45712" rIns="91422" bIns="45712" rtlCol="0" anchor="ctr"/>
          <a:lstStyle/>
          <a:p>
            <a:endParaRPr lang="zh-TW" altLang="en-US"/>
          </a:p>
        </p:txBody>
      </p:sp>
      <p:sp>
        <p:nvSpPr>
          <p:cNvPr id="5" name="備忘稿版面配置區 4"/>
          <p:cNvSpPr>
            <a:spLocks noGrp="1"/>
          </p:cNvSpPr>
          <p:nvPr>
            <p:ph type="body" sz="quarter" idx="3"/>
          </p:nvPr>
        </p:nvSpPr>
        <p:spPr>
          <a:xfrm>
            <a:off x="680721" y="4721186"/>
            <a:ext cx="5445760" cy="4472702"/>
          </a:xfrm>
          <a:prstGeom prst="rect">
            <a:avLst/>
          </a:prstGeom>
        </p:spPr>
        <p:txBody>
          <a:bodyPr vert="horz" lIns="91422" tIns="45712" rIns="91422" bIns="45712"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3" y="9440648"/>
            <a:ext cx="2949786" cy="496967"/>
          </a:xfrm>
          <a:prstGeom prst="rect">
            <a:avLst/>
          </a:prstGeom>
        </p:spPr>
        <p:txBody>
          <a:bodyPr vert="horz" lIns="91422" tIns="45712" rIns="91422" bIns="45712"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9" y="9440648"/>
            <a:ext cx="2949786" cy="496967"/>
          </a:xfrm>
          <a:prstGeom prst="rect">
            <a:avLst/>
          </a:prstGeom>
        </p:spPr>
        <p:txBody>
          <a:bodyPr vert="horz" lIns="91422" tIns="45712" rIns="91422" bIns="45712" rtlCol="0" anchor="b"/>
          <a:lstStyle>
            <a:lvl1pPr algn="r">
              <a:defRPr sz="1200"/>
            </a:lvl1pPr>
          </a:lstStyle>
          <a:p>
            <a:fld id="{B6F18893-F91B-4992-8CF8-918F4238E50F}" type="slidenum">
              <a:rPr lang="zh-TW" altLang="en-US" smtClean="0"/>
              <a:pPr/>
              <a:t>‹#›</a:t>
            </a:fld>
            <a:endParaRPr lang="zh-TW" altLang="en-US"/>
          </a:p>
        </p:txBody>
      </p:sp>
    </p:spTree>
    <p:extLst>
      <p:ext uri="{BB962C8B-B14F-4D97-AF65-F5344CB8AC3E}">
        <p14:creationId xmlns:p14="http://schemas.microsoft.com/office/powerpoint/2010/main" val="340560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3.png"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3.png"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2.png" /></Relationships>
</file>

<file path=ppt/slideLayouts/_rels/slideLayout9.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2.png"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33AAB138-F5D2-40A7-B045-83E3550C478D}" type="datetime1">
              <a:rPr lang="zh-TW" altLang="en-US" smtClean="0"/>
              <a:pPr/>
              <a:t>2022/4/20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2491B076-7574-4BA2-B443-8B10AADBE20F}" type="slidenum">
              <a:rPr lang="zh-TW" altLang="en-US" smtClean="0"/>
              <a:pPr/>
              <a:t>‹#›</a:t>
            </a:fld>
            <a:endParaRPr lang="zh-TW" altLang="en-US"/>
          </a:p>
        </p:txBody>
      </p:sp>
    </p:spTree>
    <p:extLst>
      <p:ext uri="{BB962C8B-B14F-4D97-AF65-F5344CB8AC3E}">
        <p14:creationId xmlns:p14="http://schemas.microsoft.com/office/powerpoint/2010/main" val="17264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10630D3-651B-40EF-9228-363FFF0246CB}" type="datetimeFigureOut">
              <a:rPr lang="zh-TW" altLang="en-US" smtClean="0"/>
              <a:pPr/>
              <a:t>2022/4/20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414810016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10630D3-651B-40EF-9228-363FFF0246CB}" type="datetimeFigureOut">
              <a:rPr lang="zh-TW" altLang="en-US" smtClean="0"/>
              <a:pPr/>
              <a:t>2022/4/20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377391151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10630D3-651B-40EF-9228-363FFF0246CB}" type="datetimeFigureOut">
              <a:rPr lang="zh-TW" altLang="en-US" smtClean="0"/>
              <a:pPr/>
              <a:t>2022/4/20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73639956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4E0FA3EE-D49A-4E49-BF20-1230FDBA95A3}" type="datetime1">
              <a:rPr lang="zh-TW" altLang="en-US" smtClean="0"/>
              <a:pPr/>
              <a:t>2022/4/20</a:t>
            </a:fld>
            <a:endParaRPr lang="zh-TW" altLang="en-US"/>
          </a:p>
        </p:txBody>
      </p:sp>
      <p:sp>
        <p:nvSpPr>
          <p:cNvPr id="5" name="Footer Placeholder 4"/>
          <p:cNvSpPr>
            <a:spLocks noGrp="1"/>
          </p:cNvSpPr>
          <p:nvPr>
            <p:ph type="ftr" sz="quarter" idx="11"/>
          </p:nvPr>
        </p:nvSpPr>
        <p:spPr>
          <a:xfrm>
            <a:off x="1623376" y="6282268"/>
            <a:ext cx="4745736" cy="365125"/>
          </a:xfrm>
        </p:spPr>
        <p:txBody>
          <a:bodyPr/>
          <a:lstStyle>
            <a:lvl1pPr>
              <a:defRPr>
                <a:solidFill>
                  <a:schemeClr val="accent1">
                    <a:lumMod val="50000"/>
                  </a:schemeClr>
                </a:solidFill>
              </a:defRPr>
            </a:lvl1pPr>
          </a:lstStyle>
          <a:p>
            <a:endParaRPr lang="zh-TW"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36256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10630D3-651B-40EF-9228-363FFF0246CB}" type="datetimeFigureOut">
              <a:rPr lang="zh-TW" altLang="en-US" smtClean="0"/>
              <a:pPr/>
              <a:t>2022/4/20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190479159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10630D3-651B-40EF-9228-363FFF0246CB}" type="datetimeFigureOut">
              <a:rPr lang="zh-TW" altLang="en-US" smtClean="0"/>
              <a:pPr/>
              <a:t>2022/4/20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265446859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09B297AF-9E08-4D80-98ED-AA3C41C9B478}" type="datetime1">
              <a:rPr lang="zh-TW" altLang="en-US" smtClean="0"/>
              <a:pPr/>
              <a:t>2022/4/20</a:t>
            </a:fld>
            <a:endParaRPr lang="zh-TW"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zh-TW" altLang="en-US"/>
          </a:p>
        </p:txBody>
      </p:sp>
      <p:sp>
        <p:nvSpPr>
          <p:cNvPr id="5" name="Slide Number Placeholder 4"/>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230641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BDA2A-36F5-4D79-8B5A-8DA83F9218C3}" type="datetime1">
              <a:rPr lang="zh-TW" altLang="en-US" smtClean="0"/>
              <a:pPr/>
              <a:t>2022/4/20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147797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zh-TW" altLang="en-US"/>
              <a:t>按一下以編輯母片標題樣式</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910630D3-651B-40EF-9228-363FFF0246CB}" type="datetimeFigureOut">
              <a:rPr lang="zh-TW" altLang="en-US" smtClean="0"/>
              <a:pPr/>
              <a:t>2022/4/20</a:t>
            </a:fld>
            <a:endParaRPr lang="zh-TW" altLang="en-US"/>
          </a:p>
        </p:txBody>
      </p:sp>
      <p:sp>
        <p:nvSpPr>
          <p:cNvPr id="10" name="Footer Placeholder 9"/>
          <p:cNvSpPr>
            <a:spLocks noGrp="1"/>
          </p:cNvSpPr>
          <p:nvPr>
            <p:ph type="ftr" sz="quarter" idx="11"/>
          </p:nvPr>
        </p:nvSpPr>
        <p:spPr/>
        <p:txBody>
          <a:bodyPr/>
          <a:lstStyle/>
          <a:p>
            <a:endParaRPr lang="zh-TW" altLang="en-US"/>
          </a:p>
        </p:txBody>
      </p:sp>
      <p:sp>
        <p:nvSpPr>
          <p:cNvPr id="11" name="Slide Number Placeholder 10"/>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17616370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910630D3-651B-40EF-9228-363FFF0246CB}" type="datetimeFigureOut">
              <a:rPr lang="zh-TW" altLang="en-US" smtClean="0"/>
              <a:pPr/>
              <a:t>2022/4/20</a:t>
            </a:fld>
            <a:endParaRPr lang="zh-TW" altLang="en-US"/>
          </a:p>
        </p:txBody>
      </p:sp>
      <p:sp>
        <p:nvSpPr>
          <p:cNvPr id="10" name="Slide Number Placeholder 9"/>
          <p:cNvSpPr>
            <a:spLocks noGrp="1"/>
          </p:cNvSpPr>
          <p:nvPr>
            <p:ph type="sldNum" sz="quarter" idx="12"/>
          </p:nvPr>
        </p:nvSpPr>
        <p:spPr/>
        <p:txBody>
          <a:body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330139598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microsoft.com/office/2007/relationships/hdphoto" Target="../media/hdphoto1.wdp"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910630D3-651B-40EF-9228-363FFF0246CB}" type="datetimeFigureOut">
              <a:rPr lang="zh-TW" altLang="en-US" smtClean="0"/>
              <a:pPr/>
              <a:t>2022/4/20</a:t>
            </a:fld>
            <a:endParaRPr lang="zh-TW"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zh-TW"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DAB0CF34-FCBB-426F-8D6D-11730FD303CE}" type="slidenum">
              <a:rPr lang="zh-TW" altLang="en-US" smtClean="0"/>
              <a:pPr/>
              <a:t>‹#›</a:t>
            </a:fld>
            <a:endParaRPr lang="zh-TW" altLang="en-US"/>
          </a:p>
        </p:txBody>
      </p:sp>
    </p:spTree>
    <p:extLst>
      <p:ext uri="{BB962C8B-B14F-4D97-AF65-F5344CB8AC3E}">
        <p14:creationId xmlns:p14="http://schemas.microsoft.com/office/powerpoint/2010/main" val="179074817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hf hdr="0" ftr="0" dt="0"/>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32.emf" /><Relationship Id="rId2" Type="http://schemas.openxmlformats.org/officeDocument/2006/relationships/image" Target="../media/image13.png" /><Relationship Id="rId1" Type="http://schemas.openxmlformats.org/officeDocument/2006/relationships/slideLayout" Target="../slideLayouts/slideLayout2.xml" /><Relationship Id="rId4" Type="http://schemas.openxmlformats.org/officeDocument/2006/relationships/image" Target="../media/image33.emf" /></Relationships>
</file>

<file path=ppt/slides/_rels/slide25.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7.png" /><Relationship Id="rId1" Type="http://schemas.openxmlformats.org/officeDocument/2006/relationships/slideLayout" Target="../slideLayouts/slideLayout2.xml" /><Relationship Id="rId4" Type="http://schemas.openxmlformats.org/officeDocument/2006/relationships/image" Target="../media/image10.jpeg" /></Relationships>
</file>

<file path=ppt/slides/_rels/slide30.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hyperlink" Target="https://youtu.be/0UHTz2LISmY" TargetMode="External" /><Relationship Id="rId2" Type="http://schemas.openxmlformats.org/officeDocument/2006/relationships/image" Target="../media/image7.png" /><Relationship Id="rId1" Type="http://schemas.openxmlformats.org/officeDocument/2006/relationships/slideLayout" Target="../slideLayouts/slideLayout2.xml" /><Relationship Id="rId5" Type="http://schemas.openxmlformats.org/officeDocument/2006/relationships/image" Target="../media/image12.png" /><Relationship Id="rId4" Type="http://schemas.openxmlformats.org/officeDocument/2006/relationships/image" Target="../media/image11.png" /></Relationships>
</file>

<file path=ppt/slides/_rels/slide40.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image" Target="../media/image13.png" /><Relationship Id="rId1" Type="http://schemas.openxmlformats.org/officeDocument/2006/relationships/slideLayout" Target="../slideLayouts/slideLayout2.xml" /><Relationship Id="rId4" Type="http://schemas.openxmlformats.org/officeDocument/2006/relationships/image" Target="../media/image41.jpeg" /></Relationships>
</file>

<file path=ppt/slides/_rels/slide42.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8" Type="http://schemas.openxmlformats.org/officeDocument/2006/relationships/image" Target="../media/image14.png" /><Relationship Id="rId13" Type="http://schemas.openxmlformats.org/officeDocument/2006/relationships/image" Target="../media/image19.png" /><Relationship Id="rId3" Type="http://schemas.openxmlformats.org/officeDocument/2006/relationships/diagramLayout" Target="../diagrams/layout1.xml" /><Relationship Id="rId7" Type="http://schemas.openxmlformats.org/officeDocument/2006/relationships/image" Target="../media/image13.png" /><Relationship Id="rId12" Type="http://schemas.openxmlformats.org/officeDocument/2006/relationships/image" Target="../media/image18.png" /><Relationship Id="rId17" Type="http://schemas.openxmlformats.org/officeDocument/2006/relationships/image" Target="../media/image23.png" /><Relationship Id="rId2" Type="http://schemas.openxmlformats.org/officeDocument/2006/relationships/diagramData" Target="../diagrams/data1.xml" /><Relationship Id="rId16" Type="http://schemas.openxmlformats.org/officeDocument/2006/relationships/image" Target="../media/image22.png" /><Relationship Id="rId1" Type="http://schemas.openxmlformats.org/officeDocument/2006/relationships/slideLayout" Target="../slideLayouts/slideLayout2.xml" /><Relationship Id="rId6" Type="http://schemas.microsoft.com/office/2007/relationships/diagramDrawing" Target="../diagrams/drawing1.xml" /><Relationship Id="rId11" Type="http://schemas.openxmlformats.org/officeDocument/2006/relationships/image" Target="../media/image17.png" /><Relationship Id="rId5" Type="http://schemas.openxmlformats.org/officeDocument/2006/relationships/diagramColors" Target="../diagrams/colors1.xml" /><Relationship Id="rId15" Type="http://schemas.openxmlformats.org/officeDocument/2006/relationships/image" Target="../media/image21.png" /><Relationship Id="rId10" Type="http://schemas.openxmlformats.org/officeDocument/2006/relationships/image" Target="../media/image16.png" /><Relationship Id="rId4" Type="http://schemas.openxmlformats.org/officeDocument/2006/relationships/diagramQuickStyle" Target="../diagrams/quickStyle1.xml" /><Relationship Id="rId9" Type="http://schemas.openxmlformats.org/officeDocument/2006/relationships/image" Target="../media/image15.png" /><Relationship Id="rId14" Type="http://schemas.openxmlformats.org/officeDocument/2006/relationships/image" Target="../media/image20.png" /></Relationships>
</file>

<file path=ppt/slides/_rels/slide7.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B378B86E-62A5-4C90-9E3B-21D77CD853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47" y="116632"/>
            <a:ext cx="7021605" cy="1423672"/>
          </a:xfrm>
          <a:solidFill>
            <a:schemeClr val="accent6">
              <a:lumMod val="20000"/>
              <a:lumOff val="80000"/>
            </a:schemeClr>
          </a:solidFill>
          <a:effectLst>
            <a:softEdge rad="25400"/>
          </a:effectLst>
        </p:spPr>
      </p:pic>
      <p:sp>
        <p:nvSpPr>
          <p:cNvPr id="4" name="投影片編號版面配置區 3">
            <a:extLst>
              <a:ext uri="{FF2B5EF4-FFF2-40B4-BE49-F238E27FC236}">
                <a16:creationId xmlns:a16="http://schemas.microsoft.com/office/drawing/2014/main" id="{C316D8C7-79AC-4B03-ADF6-6A4A17F3C94F}"/>
              </a:ext>
            </a:extLst>
          </p:cNvPr>
          <p:cNvSpPr>
            <a:spLocks noGrp="1"/>
          </p:cNvSpPr>
          <p:nvPr>
            <p:ph type="sldNum" sz="quarter" idx="12"/>
          </p:nvPr>
        </p:nvSpPr>
        <p:spPr/>
        <p:txBody>
          <a:bodyPr/>
          <a:lstStyle/>
          <a:p>
            <a:fld id="{DAB0CF34-FCBB-426F-8D6D-11730FD303CE}" type="slidenum">
              <a:rPr lang="zh-TW" altLang="en-US" smtClean="0"/>
              <a:pPr/>
              <a:t>1</a:t>
            </a:fld>
            <a:endParaRPr lang="zh-TW" altLang="en-US"/>
          </a:p>
        </p:txBody>
      </p:sp>
      <p:pic>
        <p:nvPicPr>
          <p:cNvPr id="10" name="圖片 9">
            <a:extLst>
              <a:ext uri="{FF2B5EF4-FFF2-40B4-BE49-F238E27FC236}">
                <a16:creationId xmlns:a16="http://schemas.microsoft.com/office/drawing/2014/main" id="{362E5A38-E60C-41CC-8395-5B70B91AEB58}"/>
              </a:ext>
            </a:extLst>
          </p:cNvPr>
          <p:cNvPicPr>
            <a:picLocks noChangeAspect="1"/>
          </p:cNvPicPr>
          <p:nvPr/>
        </p:nvPicPr>
        <p:blipFill>
          <a:blip r:embed="rId3"/>
          <a:stretch>
            <a:fillRect/>
          </a:stretch>
        </p:blipFill>
        <p:spPr>
          <a:xfrm>
            <a:off x="0" y="1717456"/>
            <a:ext cx="3948879" cy="5140544"/>
          </a:xfrm>
          <a:prstGeom prst="rect">
            <a:avLst/>
          </a:prstGeom>
        </p:spPr>
      </p:pic>
      <p:sp>
        <p:nvSpPr>
          <p:cNvPr id="11" name="副標題 2">
            <a:extLst>
              <a:ext uri="{FF2B5EF4-FFF2-40B4-BE49-F238E27FC236}">
                <a16:creationId xmlns:a16="http://schemas.microsoft.com/office/drawing/2014/main" id="{07665776-9174-454C-9B44-1F83CCB3DD5D}"/>
              </a:ext>
            </a:extLst>
          </p:cNvPr>
          <p:cNvSpPr txBox="1">
            <a:spLocks/>
          </p:cNvSpPr>
          <p:nvPr/>
        </p:nvSpPr>
        <p:spPr>
          <a:xfrm>
            <a:off x="3995936" y="2420811"/>
            <a:ext cx="4861520" cy="2304333"/>
          </a:xfrm>
          <a:prstGeom prst="rect">
            <a:avLst/>
          </a:prstGeom>
          <a:effectLst>
            <a:outerShdw blurRad="50800" dist="38100" dir="8100000" algn="tr" rotWithShape="0">
              <a:prstClr val="black">
                <a:alpha val="40000"/>
              </a:prstClr>
            </a:outerShdw>
          </a:effectLst>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marL="0" indent="0" algn="ctr">
              <a:spcBef>
                <a:spcPts val="0"/>
              </a:spcBef>
              <a:buNone/>
            </a:pPr>
            <a:r>
              <a:rPr lang="zh-TW" altLang="en-US" sz="4800" b="1" dirty="0">
                <a:solidFill>
                  <a:srgbClr val="FF0000"/>
                </a:solidFill>
                <a:latin typeface="微軟正黑體" panose="020B0604030504040204" pitchFamily="34" charset="-120"/>
                <a:ea typeface="微軟正黑體" panose="020B0604030504040204" pitchFamily="34" charset="-120"/>
              </a:rPr>
              <a:t>莫拉克風災</a:t>
            </a:r>
            <a:endParaRPr lang="en-US" altLang="zh-TW" sz="4800" b="1" dirty="0">
              <a:solidFill>
                <a:srgbClr val="FF0000"/>
              </a:solidFill>
              <a:latin typeface="微軟正黑體" panose="020B0604030504040204" pitchFamily="34" charset="-120"/>
              <a:ea typeface="微軟正黑體" panose="020B0604030504040204" pitchFamily="34" charset="-120"/>
            </a:endParaRPr>
          </a:p>
          <a:p>
            <a:pPr marL="0" indent="0" algn="ctr">
              <a:spcBef>
                <a:spcPts val="0"/>
              </a:spcBef>
              <a:buNone/>
            </a:pPr>
            <a:r>
              <a:rPr lang="zh-TW" altLang="en-US" sz="4800" b="1" dirty="0">
                <a:solidFill>
                  <a:srgbClr val="3333FF"/>
                </a:solidFill>
                <a:latin typeface="微軟正黑體" panose="020B0604030504040204" pitchFamily="34" charset="-120"/>
                <a:ea typeface="微軟正黑體" panose="020B0604030504040204" pitchFamily="34" charset="-120"/>
              </a:rPr>
              <a:t>永久屋政策</a:t>
            </a:r>
            <a:endParaRPr lang="en-US" altLang="zh-TW" sz="4800" b="1" dirty="0">
              <a:solidFill>
                <a:srgbClr val="3333FF"/>
              </a:solidFill>
              <a:latin typeface="微軟正黑體" panose="020B0604030504040204" pitchFamily="34" charset="-120"/>
              <a:ea typeface="微軟正黑體" panose="020B0604030504040204" pitchFamily="34" charset="-120"/>
            </a:endParaRPr>
          </a:p>
          <a:p>
            <a:pPr marL="0" indent="0" algn="ctr">
              <a:spcBef>
                <a:spcPts val="0"/>
              </a:spcBef>
              <a:buNone/>
            </a:pPr>
            <a:r>
              <a:rPr lang="zh-TW" altLang="en-US" sz="4800" b="1" dirty="0">
                <a:latin typeface="微軟正黑體" panose="020B0604030504040204" pitchFamily="34" charset="-120"/>
                <a:ea typeface="微軟正黑體" panose="020B0604030504040204" pitchFamily="34" charset="-120"/>
              </a:rPr>
              <a:t>全面檢視調查案</a:t>
            </a:r>
            <a:endParaRPr lang="en-US" altLang="zh-TW" sz="4800" b="1" dirty="0">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5B9C6C13-0832-425A-A172-ABBD9CBE79A2}"/>
              </a:ext>
            </a:extLst>
          </p:cNvPr>
          <p:cNvSpPr/>
          <p:nvPr/>
        </p:nvSpPr>
        <p:spPr>
          <a:xfrm>
            <a:off x="4265476" y="4918053"/>
            <a:ext cx="4322440" cy="88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調查委員：</a:t>
            </a:r>
            <a:r>
              <a:rPr lang="zh-TW" altLang="en-US" sz="2400" b="1" dirty="0">
                <a:solidFill>
                  <a:schemeClr val="accent5">
                    <a:lumMod val="50000"/>
                  </a:schemeClr>
                </a:solidFill>
                <a:latin typeface="微軟正黑體" panose="020B0604030504040204" pitchFamily="34" charset="-120"/>
              </a:rPr>
              <a:t>葉大華、紀惠容、</a:t>
            </a:r>
            <a:endParaRPr lang="en-US" altLang="zh-TW" sz="2400" b="1" dirty="0">
              <a:solidFill>
                <a:schemeClr val="accent5">
                  <a:lumMod val="50000"/>
                </a:schemeClr>
              </a:solidFill>
              <a:latin typeface="微軟正黑體" panose="020B0604030504040204" pitchFamily="34" charset="-120"/>
            </a:endParaRPr>
          </a:p>
          <a:p>
            <a:pPr algn="ctr"/>
            <a:r>
              <a:rPr lang="zh-TW" altLang="en-US" sz="2400" b="1" dirty="0">
                <a:solidFill>
                  <a:schemeClr val="accent5">
                    <a:lumMod val="50000"/>
                  </a:schemeClr>
                </a:solidFill>
                <a:latin typeface="微軟正黑體" panose="020B0604030504040204" pitchFamily="34" charset="-120"/>
              </a:rPr>
              <a:t>鴻義章、浦忠成</a:t>
            </a:r>
            <a:endParaRPr lang="en-US" altLang="zh-TW" sz="2400" b="1" dirty="0">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A41F6C7F-6741-4550-97B0-0A324AC53E1D}"/>
              </a:ext>
            </a:extLst>
          </p:cNvPr>
          <p:cNvSpPr/>
          <p:nvPr/>
        </p:nvSpPr>
        <p:spPr>
          <a:xfrm>
            <a:off x="4410891" y="6093296"/>
            <a:ext cx="432244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800" b="1"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b="1"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800" b="1"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b="1"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19</a:t>
            </a:r>
            <a:r>
              <a:rPr lang="zh-TW" altLang="en-US" sz="2800" b="1"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日</a:t>
            </a:r>
            <a:endParaRPr lang="zh-TW" altLang="en-US" sz="2800" b="1" kern="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6141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調查發現與意見一：</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10</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108520" y="3789040"/>
            <a:ext cx="5715008"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zh-TW" sz="2800" b="1" dirty="0">
                <a:latin typeface="+mn-ea"/>
                <a:ea typeface="+mn-ea"/>
              </a:rPr>
              <a:t>「</a:t>
            </a:r>
            <a:r>
              <a:rPr lang="zh-TW" altLang="zh-TW" sz="2800" b="1" dirty="0">
                <a:solidFill>
                  <a:srgbClr val="3333FF"/>
                </a:solidFill>
                <a:latin typeface="+mn-ea"/>
                <a:ea typeface="+mn-ea"/>
              </a:rPr>
              <a:t>莫拉克風災劃定特定區域說明書</a:t>
            </a:r>
            <a:r>
              <a:rPr lang="zh-TW" altLang="zh-TW" sz="2800" b="1" dirty="0">
                <a:latin typeface="+mn-ea"/>
                <a:ea typeface="+mn-ea"/>
              </a:rPr>
              <a:t>」</a:t>
            </a:r>
            <a:r>
              <a:rPr lang="zh-TW" altLang="en-US" sz="2800" b="1" dirty="0">
                <a:latin typeface="+mn-ea"/>
                <a:ea typeface="+mn-ea"/>
              </a:rPr>
              <a:t>明定</a:t>
            </a:r>
            <a:r>
              <a:rPr lang="zh-TW" altLang="zh-TW" sz="2800" b="1" dirty="0">
                <a:latin typeface="+mn-ea"/>
                <a:ea typeface="+mn-ea"/>
              </a:rPr>
              <a:t>不同意劃定特定區域之地區將限制供應及修復維生系統、</a:t>
            </a:r>
            <a:r>
              <a:rPr lang="en-US" altLang="zh-TW" sz="2800" b="1" dirty="0">
                <a:latin typeface="+mn-ea"/>
                <a:ea typeface="+mn-ea"/>
              </a:rPr>
              <a:t>3</a:t>
            </a:r>
            <a:r>
              <a:rPr lang="zh-TW" altLang="zh-TW" sz="2800" b="1" dirty="0">
                <a:latin typeface="+mn-ea"/>
                <a:ea typeface="+mn-ea"/>
              </a:rPr>
              <a:t>年後優惠措施停止且無法無償提供永久屋、依相關法令限制土地或禁止建築及使用。不同意劃定特定區域的居民要面臨的斷水、斷電、禁建等情況；將原居地劃定為特定區域，也同樣面臨申請永久屋者便無法回到原居地。</a:t>
            </a:r>
            <a:endParaRPr lang="en-US" altLang="zh-TW" sz="2800" b="1" dirty="0">
              <a:latin typeface="+mn-ea"/>
              <a:ea typeface="+mn-ea"/>
            </a:endParaRPr>
          </a:p>
          <a:p>
            <a:pPr marL="457200" indent="-457200" algn="just">
              <a:spcAft>
                <a:spcPts val="600"/>
              </a:spcAft>
              <a:buFont typeface="Arial" panose="020B0604020202020204" pitchFamily="34" charset="0"/>
              <a:buChar char="•"/>
            </a:pPr>
            <a:r>
              <a:rPr lang="zh-TW" altLang="en-US" sz="2800" b="1" dirty="0">
                <a:latin typeface="+mn-ea"/>
              </a:rPr>
              <a:t>離災又離鄉的</a:t>
            </a:r>
            <a:r>
              <a:rPr lang="zh-TW" altLang="en-US" sz="2800" b="1" dirty="0">
                <a:solidFill>
                  <a:srgbClr val="3333FF"/>
                </a:solidFill>
                <a:latin typeface="+mn-ea"/>
              </a:rPr>
              <a:t>「集體遷村</a:t>
            </a:r>
            <a:r>
              <a:rPr lang="zh-TW" altLang="en-US" sz="2800" b="1" dirty="0">
                <a:solidFill>
                  <a:srgbClr val="3333FF"/>
                </a:solidFill>
                <a:latin typeface="微軟正黑體" panose="020B0604030504040204" pitchFamily="34" charset="-120"/>
              </a:rPr>
              <a:t>」、「異地重建」</a:t>
            </a:r>
            <a:r>
              <a:rPr lang="zh-TW" altLang="en-US" sz="2800" b="1" dirty="0">
                <a:latin typeface="微軟正黑體" panose="020B0604030504040204" pitchFamily="34" charset="-120"/>
              </a:rPr>
              <a:t>模式，</a:t>
            </a:r>
            <a:r>
              <a:rPr lang="zh-TW" altLang="en-US" sz="2800" b="1" dirty="0">
                <a:solidFill>
                  <a:srgbClr val="3333FF"/>
                </a:solidFill>
                <a:latin typeface="微軟正黑體" panose="020B0604030504040204" pitchFamily="34" charset="-120"/>
              </a:rPr>
              <a:t>造成部落遭受切割或分離、經濟與文化斷鏈之衝擊</a:t>
            </a:r>
            <a:r>
              <a:rPr lang="zh-TW" altLang="en-US" sz="2800" b="1" dirty="0">
                <a:latin typeface="微軟正黑體" panose="020B0604030504040204" pitchFamily="34" charset="-120"/>
              </a:rPr>
              <a:t>，導致後續部落災民的反彈與抗爭</a:t>
            </a:r>
            <a:r>
              <a:rPr lang="zh-TW" altLang="en-US" sz="2800" b="1" dirty="0">
                <a:latin typeface="+mn-ea"/>
              </a:rPr>
              <a:t>。</a:t>
            </a:r>
            <a:endParaRPr lang="en-US" altLang="zh-TW" sz="2800" b="1" dirty="0">
              <a:latin typeface="+mn-ea"/>
            </a:endParaRPr>
          </a:p>
          <a:p>
            <a:pPr marL="457200" indent="-457200" algn="just">
              <a:spcAft>
                <a:spcPts val="600"/>
              </a:spcAft>
              <a:buFont typeface="Arial" panose="020B0604020202020204" pitchFamily="34" charset="0"/>
              <a:buChar char="•"/>
            </a:pPr>
            <a:endParaRPr lang="en-US" altLang="zh-TW" sz="2800" b="1" dirty="0">
              <a:latin typeface="+mn-ea"/>
              <a:ea typeface="+mn-ea"/>
            </a:endParaRPr>
          </a:p>
          <a:p>
            <a:endParaRPr lang="zh-TW" altLang="en-US" sz="3400" b="1" dirty="0">
              <a:solidFill>
                <a:schemeClr val="accent2">
                  <a:lumMod val="75000"/>
                </a:schemeClr>
              </a:solidFill>
            </a:endParaRPr>
          </a:p>
        </p:txBody>
      </p:sp>
      <p:pic>
        <p:nvPicPr>
          <p:cNvPr id="3" name="圖片 2">
            <a:extLst>
              <a:ext uri="{FF2B5EF4-FFF2-40B4-BE49-F238E27FC236}">
                <a16:creationId xmlns:a16="http://schemas.microsoft.com/office/drawing/2014/main" id="{378C8881-4E10-4DA3-A1AE-C68322169221}"/>
              </a:ext>
            </a:extLst>
          </p:cNvPr>
          <p:cNvPicPr>
            <a:picLocks noChangeAspect="1"/>
          </p:cNvPicPr>
          <p:nvPr/>
        </p:nvPicPr>
        <p:blipFill>
          <a:blip r:embed="rId3"/>
          <a:stretch>
            <a:fillRect/>
          </a:stretch>
        </p:blipFill>
        <p:spPr>
          <a:xfrm>
            <a:off x="5857884" y="785794"/>
            <a:ext cx="3286116" cy="5379510"/>
          </a:xfrm>
          <a:prstGeom prst="rect">
            <a:avLst/>
          </a:prstGeom>
        </p:spPr>
      </p:pic>
    </p:spTree>
    <p:extLst>
      <p:ext uri="{BB962C8B-B14F-4D97-AF65-F5344CB8AC3E}">
        <p14:creationId xmlns:p14="http://schemas.microsoft.com/office/powerpoint/2010/main" val="194561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調查發現與意見一：</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11</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538118"/>
          </a:xfrm>
          <a:prstGeom prst="rect">
            <a:avLst/>
          </a:prstGeom>
        </p:spPr>
      </p:pic>
      <p:sp>
        <p:nvSpPr>
          <p:cNvPr id="80" name="標題 1"/>
          <p:cNvSpPr txBox="1">
            <a:spLocks/>
          </p:cNvSpPr>
          <p:nvPr/>
        </p:nvSpPr>
        <p:spPr>
          <a:xfrm>
            <a:off x="124238" y="3284984"/>
            <a:ext cx="8359108"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由於</a:t>
            </a:r>
            <a:r>
              <a:rPr lang="zh-TW" altLang="zh-TW" sz="2800" b="1" dirty="0"/>
              <a:t>「莫拉克颱風災後重建特別條例」</a:t>
            </a:r>
            <a:r>
              <a:rPr lang="zh-TW" altLang="en-US" sz="2800" b="1" dirty="0"/>
              <a:t>已</a:t>
            </a:r>
            <a:r>
              <a:rPr lang="zh-TW" altLang="zh-TW" sz="2800" b="1" dirty="0"/>
              <a:t>於</a:t>
            </a:r>
            <a:r>
              <a:rPr lang="en-US" altLang="zh-TW" sz="2800" b="1" dirty="0"/>
              <a:t>103</a:t>
            </a:r>
            <a:r>
              <a:rPr lang="zh-TW" altLang="zh-TW" sz="2800" b="1" dirty="0"/>
              <a:t>年廢止，</a:t>
            </a:r>
            <a:r>
              <a:rPr lang="zh-TW" altLang="zh-TW" sz="2800" b="1" dirty="0">
                <a:solidFill>
                  <a:srgbClr val="3333FF"/>
                </a:solidFill>
              </a:rPr>
              <a:t>原劃定之</a:t>
            </a:r>
            <a:r>
              <a:rPr lang="en-US" altLang="zh-TW" sz="2800" b="1" dirty="0">
                <a:solidFill>
                  <a:srgbClr val="3333FF"/>
                </a:solidFill>
              </a:rPr>
              <a:t>100</a:t>
            </a:r>
            <a:r>
              <a:rPr lang="zh-TW" altLang="zh-TW" sz="2800" b="1" dirty="0">
                <a:solidFill>
                  <a:srgbClr val="3333FF"/>
                </a:solidFill>
              </a:rPr>
              <a:t>處「特定區域」、</a:t>
            </a:r>
            <a:r>
              <a:rPr lang="en-US" altLang="zh-TW" sz="2800" b="1" dirty="0">
                <a:solidFill>
                  <a:srgbClr val="3333FF"/>
                </a:solidFill>
              </a:rPr>
              <a:t>61</a:t>
            </a:r>
            <a:r>
              <a:rPr lang="zh-TW" altLang="zh-TW" sz="2800" b="1" dirty="0">
                <a:solidFill>
                  <a:srgbClr val="3333FF"/>
                </a:solidFill>
              </a:rPr>
              <a:t>處「安全堪虞地區」隨之失效，</a:t>
            </a:r>
            <a:r>
              <a:rPr lang="zh-TW" altLang="zh-TW" sz="2800" b="1" dirty="0"/>
              <a:t>加上莫拉克災後迄今已逾</a:t>
            </a:r>
            <a:r>
              <a:rPr lang="en-US" altLang="zh-TW" sz="2800" b="1" dirty="0"/>
              <a:t>12</a:t>
            </a:r>
            <a:r>
              <a:rPr lang="zh-TW" altLang="zh-TW" sz="2800" b="1" dirty="0"/>
              <a:t>年，災區原居地安全性隨著時空變遷多有變化，以致</a:t>
            </a:r>
            <a:r>
              <a:rPr lang="zh-TW" altLang="zh-TW" sz="2800" b="1" dirty="0">
                <a:solidFill>
                  <a:srgbClr val="3333FF"/>
                </a:solidFill>
              </a:rPr>
              <a:t>莫拉克災民要求複勘及返鄉的呼聲迭起</a:t>
            </a:r>
            <a:r>
              <a:rPr lang="zh-TW" altLang="zh-TW" sz="2800" b="1" dirty="0"/>
              <a:t>。</a:t>
            </a:r>
            <a:endParaRPr lang="en-US" altLang="zh-TW" sz="2800" b="1" dirty="0"/>
          </a:p>
          <a:p>
            <a:pPr marL="457200" indent="-457200" algn="just">
              <a:spcAft>
                <a:spcPts val="600"/>
              </a:spcAft>
              <a:buFont typeface="Arial" panose="020B0604020202020204" pitchFamily="34" charset="0"/>
              <a:buChar char="•"/>
            </a:pPr>
            <a:r>
              <a:rPr lang="zh-TW" altLang="zh-TW" sz="2800" b="1" dirty="0"/>
              <a:t>本院調查期間內政部為回應災民重返原居地需求，於</a:t>
            </a:r>
            <a:r>
              <a:rPr lang="en-US" altLang="zh-TW" sz="2800" b="1" dirty="0"/>
              <a:t>110</a:t>
            </a:r>
            <a:r>
              <a:rPr lang="zh-TW" altLang="zh-TW" sz="2800" b="1" dirty="0"/>
              <a:t>年</a:t>
            </a:r>
            <a:r>
              <a:rPr lang="en-US" altLang="zh-TW" sz="2800" b="1" dirty="0"/>
              <a:t>8</a:t>
            </a:r>
            <a:r>
              <a:rPr lang="zh-TW" altLang="zh-TW" sz="2800" b="1" dirty="0"/>
              <a:t>月</a:t>
            </a:r>
            <a:r>
              <a:rPr lang="en-US" altLang="zh-TW" sz="2800" b="1" dirty="0"/>
              <a:t>23</a:t>
            </a:r>
            <a:r>
              <a:rPr lang="zh-TW" altLang="zh-TW" sz="2800" b="1" dirty="0"/>
              <a:t>日啟動原居地安全性複勘作業計畫，然</a:t>
            </a:r>
            <a:r>
              <a:rPr lang="en-US" altLang="zh-TW" sz="2800" b="1" dirty="0">
                <a:solidFill>
                  <a:srgbClr val="3333FF"/>
                </a:solidFill>
              </a:rPr>
              <a:t>161</a:t>
            </a:r>
            <a:r>
              <a:rPr lang="zh-TW" altLang="zh-TW" sz="2800" b="1" dirty="0">
                <a:solidFill>
                  <a:srgbClr val="3333FF"/>
                </a:solidFill>
              </a:rPr>
              <a:t>處僅</a:t>
            </a:r>
            <a:r>
              <a:rPr lang="en-US" altLang="zh-TW" sz="2800" b="1" dirty="0">
                <a:solidFill>
                  <a:srgbClr val="3333FF"/>
                </a:solidFill>
              </a:rPr>
              <a:t> 21</a:t>
            </a:r>
            <a:r>
              <a:rPr lang="zh-TW" altLang="zh-TW" sz="2800" b="1" dirty="0">
                <a:solidFill>
                  <a:srgbClr val="3333FF"/>
                </a:solidFill>
              </a:rPr>
              <a:t>處須辦理複勘，免辦理複勘</a:t>
            </a:r>
            <a:r>
              <a:rPr lang="en-US" altLang="zh-TW" sz="2800" b="1" dirty="0">
                <a:solidFill>
                  <a:srgbClr val="3333FF"/>
                </a:solidFill>
              </a:rPr>
              <a:t>140</a:t>
            </a:r>
            <a:r>
              <a:rPr lang="zh-TW" altLang="zh-TW" sz="2800" b="1" dirty="0">
                <a:solidFill>
                  <a:srgbClr val="3333FF"/>
                </a:solidFill>
              </a:rPr>
              <a:t>處</a:t>
            </a:r>
            <a:r>
              <a:rPr lang="zh-TW" altLang="zh-TW" sz="2800" b="1" dirty="0"/>
              <a:t>。</a:t>
            </a:r>
            <a:endParaRPr lang="en-US" altLang="zh-TW" sz="2800" b="1" dirty="0"/>
          </a:p>
          <a:p>
            <a:pPr marL="457200" indent="-457200" algn="just">
              <a:spcAft>
                <a:spcPts val="600"/>
              </a:spcAft>
              <a:buFont typeface="Arial" panose="020B0604020202020204" pitchFamily="34" charset="0"/>
              <a:buChar char="•"/>
            </a:pPr>
            <a:r>
              <a:rPr lang="zh-TW" altLang="en-US" sz="2800" b="1" dirty="0"/>
              <a:t>內政部邀請參與複勘</a:t>
            </a:r>
            <a:r>
              <a:rPr lang="zh-TW" altLang="zh-TW" sz="2800" b="1" dirty="0"/>
              <a:t>之專家學者多屬地質、大地、土木、水土保持等領域，仍欠缺民族、文化、社會等方面之專家，</a:t>
            </a:r>
            <a:r>
              <a:rPr lang="zh-TW" altLang="zh-TW" sz="2800" b="1" dirty="0">
                <a:solidFill>
                  <a:srgbClr val="3333FF"/>
                </a:solidFill>
              </a:rPr>
              <a:t>對於原居地生活面、文化面、社會面之考量猶恐不足。</a:t>
            </a:r>
            <a:endParaRPr lang="zh-TW" altLang="en-US" sz="3400" b="1" dirty="0">
              <a:solidFill>
                <a:srgbClr val="3333FF"/>
              </a:solidFill>
            </a:endParaRPr>
          </a:p>
        </p:txBody>
      </p:sp>
    </p:spTree>
    <p:extLst>
      <p:ext uri="{BB962C8B-B14F-4D97-AF65-F5344CB8AC3E}">
        <p14:creationId xmlns:p14="http://schemas.microsoft.com/office/powerpoint/2010/main" val="3581258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調查發現與意見一：</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12</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51520" y="3429000"/>
            <a:ext cx="8359108"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鑒於原民族人與部落原居地之緊密性，對於災害有其獨特的理解與應變方式，行政院應督同所屬於辦理原居地安全性複勘作業時，落實「原住民族基本法」第</a:t>
            </a:r>
            <a:r>
              <a:rPr lang="en-US" sz="2800" b="1" dirty="0"/>
              <a:t>23</a:t>
            </a:r>
            <a:r>
              <a:rPr lang="zh-TW" altLang="en-US" sz="2800" b="1" dirty="0"/>
              <a:t>條規定尊重原住民族選擇生活、經濟組織、資源利用、土地管理方式等權利</a:t>
            </a:r>
            <a:r>
              <a:rPr lang="zh-TW" altLang="en-US" sz="2800" b="1" dirty="0">
                <a:latin typeface="微軟正黑體" panose="020B0604030504040204" pitchFamily="34" charset="-120"/>
                <a:ea typeface="微軟正黑體" panose="020B0604030504040204" pitchFamily="34" charset="-120"/>
              </a:rPr>
              <a:t>，</a:t>
            </a:r>
            <a:r>
              <a:rPr lang="zh-TW" altLang="zh-TW" sz="2800" b="1" dirty="0">
                <a:solidFill>
                  <a:srgbClr val="3333FF"/>
                </a:solidFill>
              </a:rPr>
              <a:t>於</a:t>
            </a:r>
            <a:r>
              <a:rPr lang="zh-TW" altLang="en-US" sz="2800" b="1" dirty="0">
                <a:solidFill>
                  <a:srgbClr val="3333FF"/>
                </a:solidFill>
              </a:rPr>
              <a:t>原居地</a:t>
            </a:r>
            <a:r>
              <a:rPr lang="zh-TW" altLang="zh-TW" sz="2800" b="1" dirty="0">
                <a:solidFill>
                  <a:srgbClr val="3333FF"/>
                </a:solidFill>
              </a:rPr>
              <a:t>複勘作業專案小組納入民族、文化、社會、生態等領域專家學者之必要性</a:t>
            </a:r>
            <a:r>
              <a:rPr lang="zh-TW" altLang="en-US" sz="2800" b="1" dirty="0">
                <a:solidFill>
                  <a:srgbClr val="3333FF"/>
                </a:solidFill>
                <a:latin typeface="微軟正黑體" panose="020B0604030504040204" pitchFamily="34" charset="-120"/>
                <a:ea typeface="微軟正黑體" panose="020B0604030504040204" pitchFamily="34" charset="-120"/>
              </a:rPr>
              <a:t>。</a:t>
            </a:r>
            <a:r>
              <a:rPr lang="zh-TW" altLang="en-US" sz="2800" b="1" dirty="0"/>
              <a:t>提供莫拉克災民</a:t>
            </a:r>
            <a:r>
              <a:rPr lang="zh-TW" altLang="en-US" sz="2800" b="1" dirty="0">
                <a:solidFill>
                  <a:srgbClr val="3333FF"/>
                </a:solidFill>
              </a:rPr>
              <a:t>安全無虞的返鄉道路與選擇</a:t>
            </a:r>
            <a:r>
              <a:rPr lang="zh-TW" altLang="en-US" sz="2800" b="1" dirty="0"/>
              <a:t>，以</a:t>
            </a:r>
            <a:r>
              <a:rPr lang="zh-TW" altLang="en-US" sz="2800" b="1" dirty="0">
                <a:solidFill>
                  <a:srgbClr val="3333FF"/>
                </a:solidFill>
              </a:rPr>
              <a:t>貫徹「聯合國原住民族權利宣言」第</a:t>
            </a:r>
            <a:r>
              <a:rPr lang="en-US" sz="2800" b="1" dirty="0">
                <a:solidFill>
                  <a:srgbClr val="3333FF"/>
                </a:solidFill>
              </a:rPr>
              <a:t>10</a:t>
            </a:r>
            <a:r>
              <a:rPr lang="zh-TW" altLang="en-US" sz="2800" b="1" dirty="0">
                <a:solidFill>
                  <a:srgbClr val="3333FF"/>
                </a:solidFill>
              </a:rPr>
              <a:t>條規定之精神。</a:t>
            </a:r>
            <a:endParaRPr lang="en-US" altLang="zh-TW" sz="2800" b="1" dirty="0">
              <a:solidFill>
                <a:srgbClr val="3333FF"/>
              </a:solidFill>
            </a:endParaRPr>
          </a:p>
          <a:p>
            <a:endParaRPr lang="zh-TW" altLang="en-US" sz="3400" b="1" dirty="0">
              <a:solidFill>
                <a:schemeClr val="accent2">
                  <a:lumMod val="75000"/>
                </a:schemeClr>
              </a:solidFill>
            </a:endParaRPr>
          </a:p>
        </p:txBody>
      </p:sp>
    </p:spTree>
    <p:extLst>
      <p:ext uri="{BB962C8B-B14F-4D97-AF65-F5344CB8AC3E}">
        <p14:creationId xmlns:p14="http://schemas.microsoft.com/office/powerpoint/2010/main" val="269918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調查發現與意見一：</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13</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99193" y="3429000"/>
            <a:ext cx="8359108"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zh-TW" sz="2600" b="1" dirty="0">
                <a:latin typeface="+mn-ea"/>
                <a:ea typeface="+mn-ea"/>
              </a:rPr>
              <a:t>另據</a:t>
            </a:r>
            <a:r>
              <a:rPr lang="en-US" altLang="zh-TW" sz="2600" b="1" dirty="0">
                <a:latin typeface="+mn-ea"/>
              </a:rPr>
              <a:t>2016</a:t>
            </a:r>
            <a:r>
              <a:rPr lang="zh-TW" altLang="en-US" sz="2600" b="1" dirty="0">
                <a:latin typeface="+mn-ea"/>
                <a:ea typeface="+mn-ea"/>
              </a:rPr>
              <a:t>兩</a:t>
            </a:r>
            <a:r>
              <a:rPr lang="zh-TW" altLang="zh-TW" sz="2600" b="1" dirty="0">
                <a:latin typeface="+mn-ea"/>
                <a:ea typeface="+mn-ea"/>
              </a:rPr>
              <a:t>公約第二次國家報告</a:t>
            </a:r>
            <a:r>
              <a:rPr lang="zh-TW" altLang="en-US" sz="2600" b="1" dirty="0">
                <a:latin typeface="+mn-ea"/>
                <a:ea typeface="+mn-ea"/>
              </a:rPr>
              <a:t>人約盟等團體</a:t>
            </a:r>
            <a:r>
              <a:rPr lang="zh-TW" altLang="zh-TW" sz="2600" b="1" dirty="0">
                <a:latin typeface="+mn-ea"/>
                <a:ea typeface="+mn-ea"/>
              </a:rPr>
              <a:t>影子報告，指出</a:t>
            </a:r>
            <a:r>
              <a:rPr lang="en-US" altLang="zh-TW" sz="2600" b="1" dirty="0">
                <a:latin typeface="+mn-ea"/>
                <a:ea typeface="+mn-ea"/>
              </a:rPr>
              <a:t>2009 </a:t>
            </a:r>
            <a:r>
              <a:rPr lang="zh-TW" altLang="zh-TW" sz="2600" b="1" dirty="0">
                <a:latin typeface="+mn-ea"/>
                <a:ea typeface="+mn-ea"/>
              </a:rPr>
              <a:t>年莫拉克颱風造成許多原住民部落被迫遷離原居地，造成族人在生活適應及文化傳承上面臨嚴重挑戰。究其根本為國家在遷村決策過程中未充分尊重、傾聽、納入原住民族傳統知識，甚至</a:t>
            </a:r>
            <a:r>
              <a:rPr lang="zh-TW" altLang="zh-TW" sz="2600" b="1" dirty="0">
                <a:solidFill>
                  <a:srgbClr val="3333FF"/>
                </a:solidFill>
                <a:latin typeface="+mn-ea"/>
                <a:ea typeface="+mn-ea"/>
              </a:rPr>
              <a:t>忽視原住民族本身的傳統決策機制</a:t>
            </a:r>
            <a:r>
              <a:rPr lang="en-US" altLang="zh-TW" sz="2600" b="1" dirty="0">
                <a:solidFill>
                  <a:srgbClr val="3333FF"/>
                </a:solidFill>
                <a:latin typeface="+mn-ea"/>
                <a:ea typeface="+mn-ea"/>
              </a:rPr>
              <a:t>(</a:t>
            </a:r>
            <a:r>
              <a:rPr lang="zh-TW" altLang="zh-TW" sz="2600" b="1" dirty="0">
                <a:solidFill>
                  <a:srgbClr val="3333FF"/>
                </a:solidFill>
                <a:latin typeface="+mn-ea"/>
                <a:ea typeface="+mn-ea"/>
              </a:rPr>
              <a:t>包括選址、決策及協商等機制</a:t>
            </a:r>
            <a:r>
              <a:rPr lang="en-US" altLang="zh-TW" sz="2600" b="1" dirty="0">
                <a:solidFill>
                  <a:srgbClr val="3333FF"/>
                </a:solidFill>
                <a:latin typeface="+mn-ea"/>
                <a:ea typeface="+mn-ea"/>
              </a:rPr>
              <a:t>)</a:t>
            </a:r>
            <a:r>
              <a:rPr lang="zh-TW" altLang="zh-TW" sz="2600" b="1" dirty="0">
                <a:latin typeface="+mn-ea"/>
                <a:ea typeface="+mn-ea"/>
              </a:rPr>
              <a:t> 。對此，國家災害防救科技中心 也未有任何反省，甚至在多次修法過程後，仍未納入原住民族災害知識、傳統決策機制，甚至連最基礎的調查研究工作都未曾展開。</a:t>
            </a:r>
            <a:r>
              <a:rPr lang="zh-TW" altLang="zh-TW" sz="2600" b="1" dirty="0">
                <a:solidFill>
                  <a:srgbClr val="3333FF"/>
                </a:solidFill>
                <a:latin typeface="+mn-ea"/>
                <a:ea typeface="+mn-ea"/>
              </a:rPr>
              <a:t>建議國家針對原住民族災難知識、傳統選址、決策與協商機制進行調查</a:t>
            </a:r>
            <a:r>
              <a:rPr lang="zh-TW" altLang="en-US" sz="2600" b="1" dirty="0">
                <a:solidFill>
                  <a:srgbClr val="3333FF"/>
                </a:solidFill>
                <a:latin typeface="微軟正黑體" panose="020B0604030504040204" pitchFamily="34" charset="-120"/>
                <a:ea typeface="微軟正黑體" panose="020B0604030504040204" pitchFamily="34" charset="-120"/>
              </a:rPr>
              <a:t>，</a:t>
            </a:r>
            <a:r>
              <a:rPr lang="zh-TW" altLang="zh-TW" sz="2600" b="1" dirty="0">
                <a:solidFill>
                  <a:srgbClr val="3333FF"/>
                </a:solidFill>
                <a:latin typeface="+mn-ea"/>
                <a:ea typeface="+mn-ea"/>
              </a:rPr>
              <a:t>國家亦應</a:t>
            </a:r>
            <a:r>
              <a:rPr lang="zh-TW" altLang="en-US" sz="2600" b="1" dirty="0">
                <a:solidFill>
                  <a:srgbClr val="3333FF"/>
                </a:solidFill>
                <a:latin typeface="+mn-ea"/>
                <a:ea typeface="+mn-ea"/>
              </a:rPr>
              <a:t>就</a:t>
            </a:r>
            <a:r>
              <a:rPr lang="zh-TW" altLang="zh-TW" sz="2600" b="1" dirty="0">
                <a:solidFill>
                  <a:srgbClr val="3333FF"/>
                </a:solidFill>
                <a:latin typeface="+mn-ea"/>
                <a:ea typeface="+mn-ea"/>
              </a:rPr>
              <a:t>《原住民族基本法》第</a:t>
            </a:r>
            <a:r>
              <a:rPr lang="en-US" altLang="zh-TW" sz="2600" b="1" dirty="0">
                <a:solidFill>
                  <a:srgbClr val="3333FF"/>
                </a:solidFill>
                <a:latin typeface="+mn-ea"/>
                <a:ea typeface="+mn-ea"/>
              </a:rPr>
              <a:t> 25 </a:t>
            </a:r>
            <a:r>
              <a:rPr lang="zh-TW" altLang="zh-TW" sz="2600" b="1" dirty="0">
                <a:solidFill>
                  <a:srgbClr val="3333FF"/>
                </a:solidFill>
                <a:latin typeface="+mn-ea"/>
                <a:ea typeface="+mn-ea"/>
              </a:rPr>
              <a:t>條進行各族群諮商與修訂《災害防救法》，並增訂培育國家級原住民災害防救、氣候變遷研究等專業人才，</a:t>
            </a:r>
            <a:r>
              <a:rPr lang="zh-TW" altLang="zh-TW" sz="2600" b="1" dirty="0">
                <a:latin typeface="+mn-ea"/>
                <a:ea typeface="+mn-ea"/>
              </a:rPr>
              <a:t>充分參與在國家災害防救中心的核心角色。</a:t>
            </a:r>
            <a:endParaRPr lang="en-US" altLang="zh-TW" sz="2600" b="1" dirty="0">
              <a:solidFill>
                <a:srgbClr val="3333FF"/>
              </a:solidFill>
              <a:latin typeface="+mn-ea"/>
              <a:ea typeface="+mn-ea"/>
            </a:endParaRPr>
          </a:p>
          <a:p>
            <a:endParaRPr lang="zh-TW" altLang="en-US" sz="3400" b="1" dirty="0">
              <a:solidFill>
                <a:schemeClr val="accent2">
                  <a:lumMod val="75000"/>
                </a:schemeClr>
              </a:solidFill>
            </a:endParaRPr>
          </a:p>
        </p:txBody>
      </p:sp>
    </p:spTree>
    <p:extLst>
      <p:ext uri="{BB962C8B-B14F-4D97-AF65-F5344CB8AC3E}">
        <p14:creationId xmlns:p14="http://schemas.microsoft.com/office/powerpoint/2010/main" val="3515966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p:txBody>
          <a:bodyPr>
            <a:normAutofit/>
          </a:bodyPr>
          <a:lstStyle/>
          <a:p>
            <a:pPr algn="ctr"/>
            <a:r>
              <a:rPr lang="zh-TW" altLang="en-US" sz="3800" dirty="0">
                <a:solidFill>
                  <a:srgbClr val="FF0000"/>
                </a:solidFill>
              </a:rPr>
              <a:t>二、溝通不足的永久屋政策</a:t>
            </a:r>
            <a:r>
              <a:rPr lang="zh-TW" altLang="en-US" sz="3800" dirty="0">
                <a:solidFill>
                  <a:srgbClr val="FF0000"/>
                </a:solidFill>
                <a:latin typeface="微軟正黑體" panose="020B0604030504040204" pitchFamily="34" charset="-120"/>
                <a:ea typeface="微軟正黑體" panose="020B0604030504040204" pitchFamily="34" charset="-120"/>
              </a:rPr>
              <a:t>，部</a:t>
            </a:r>
            <a:br>
              <a:rPr lang="en-US" altLang="zh-TW" sz="3800" dirty="0">
                <a:solidFill>
                  <a:srgbClr val="FF0000"/>
                </a:solidFill>
                <a:latin typeface="微軟正黑體" panose="020B0604030504040204" pitchFamily="34" charset="-120"/>
                <a:ea typeface="微軟正黑體" panose="020B0604030504040204" pitchFamily="34" charset="-120"/>
              </a:rPr>
            </a:br>
            <a:r>
              <a:rPr lang="zh-TW" altLang="en-US" sz="3800" dirty="0">
                <a:solidFill>
                  <a:srgbClr val="FF0000"/>
                </a:solidFill>
                <a:latin typeface="微軟正黑體" panose="020B0604030504040204" pitchFamily="34" charset="-120"/>
                <a:ea typeface="微軟正黑體" panose="020B0604030504040204" pitchFamily="34" charset="-120"/>
              </a:rPr>
              <a:t>   落集體遷村釀成</a:t>
            </a:r>
            <a:r>
              <a:rPr lang="zh-TW" altLang="en-US" sz="3800" dirty="0">
                <a:solidFill>
                  <a:srgbClr val="FF0000"/>
                </a:solidFill>
              </a:rPr>
              <a:t>二次傷害</a:t>
            </a:r>
          </a:p>
        </p:txBody>
      </p:sp>
      <p:sp>
        <p:nvSpPr>
          <p:cNvPr id="3" name="內容版面配置區 2">
            <a:extLst>
              <a:ext uri="{FF2B5EF4-FFF2-40B4-BE49-F238E27FC236}">
                <a16:creationId xmlns:a16="http://schemas.microsoft.com/office/drawing/2014/main" id="{426A7D5A-1A16-4609-AB48-02D4DD8AE88E}"/>
              </a:ext>
            </a:extLst>
          </p:cNvPr>
          <p:cNvSpPr>
            <a:spLocks noGrp="1"/>
          </p:cNvSpPr>
          <p:nvPr>
            <p:ph idx="1"/>
          </p:nvPr>
        </p:nvSpPr>
        <p:spPr>
          <a:xfrm>
            <a:off x="767574" y="6138985"/>
            <a:ext cx="7772400" cy="438944"/>
          </a:xfrm>
        </p:spPr>
        <p:txBody>
          <a:bodyPr/>
          <a:lstStyle/>
          <a:p>
            <a:r>
              <a:rPr lang="en-US" altLang="zh-TW" dirty="0"/>
              <a:t>110/2/24</a:t>
            </a:r>
            <a:r>
              <a:rPr lang="zh-TW" altLang="en-US" dirty="0"/>
              <a:t>探勘屏東縣大社部落原居地水文現況</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14</a:t>
            </a:fld>
            <a:endParaRPr lang="zh-TW" altLang="en-US"/>
          </a:p>
        </p:txBody>
      </p:sp>
      <p:pic>
        <p:nvPicPr>
          <p:cNvPr id="6" name="圖片 5">
            <a:extLst>
              <a:ext uri="{FF2B5EF4-FFF2-40B4-BE49-F238E27FC236}">
                <a16:creationId xmlns:a16="http://schemas.microsoft.com/office/drawing/2014/main" id="{87F39DC1-CF43-433F-B66F-829ECEED8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892384"/>
            <a:ext cx="7416824" cy="4176140"/>
          </a:xfrm>
          <a:prstGeom prst="rect">
            <a:avLst/>
          </a:prstGeom>
        </p:spPr>
      </p:pic>
    </p:spTree>
    <p:extLst>
      <p:ext uri="{BB962C8B-B14F-4D97-AF65-F5344CB8AC3E}">
        <p14:creationId xmlns:p14="http://schemas.microsoft.com/office/powerpoint/2010/main" val="150836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調查發現與意見二：</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15</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17348" y="2996952"/>
            <a:ext cx="8522333"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600" b="1" dirty="0"/>
              <a:t>災後遷村</a:t>
            </a:r>
            <a:r>
              <a:rPr lang="zh-TW" altLang="en-US" sz="2600" b="1" dirty="0">
                <a:solidFill>
                  <a:srgbClr val="3333FF"/>
                </a:solidFill>
              </a:rPr>
              <a:t>不僅是</a:t>
            </a:r>
            <a:r>
              <a:rPr lang="zh-TW" altLang="en-US" sz="2600" b="1" dirty="0"/>
              <a:t>純粹的</a:t>
            </a:r>
            <a:r>
              <a:rPr lang="zh-TW" altLang="en-US" sz="2600" b="1" dirty="0">
                <a:solidFill>
                  <a:srgbClr val="3333FF"/>
                </a:solidFill>
              </a:rPr>
              <a:t>安置</a:t>
            </a:r>
            <a:r>
              <a:rPr lang="zh-TW" altLang="en-US" sz="2600" b="1" dirty="0"/>
              <a:t>作業，更涉及</a:t>
            </a:r>
            <a:r>
              <a:rPr lang="zh-TW" altLang="en-US" sz="2600" b="1" dirty="0">
                <a:solidFill>
                  <a:srgbClr val="3333FF"/>
                </a:solidFill>
              </a:rPr>
              <a:t>經濟重建</a:t>
            </a:r>
            <a:r>
              <a:rPr lang="zh-TW" altLang="en-US" sz="2600" b="1" dirty="0"/>
              <a:t>與</a:t>
            </a:r>
            <a:r>
              <a:rPr lang="zh-TW" altLang="en-US" sz="2600" b="1" dirty="0">
                <a:solidFill>
                  <a:srgbClr val="3333FF"/>
                </a:solidFill>
              </a:rPr>
              <a:t>文化延續</a:t>
            </a:r>
            <a:r>
              <a:rPr lang="zh-TW" altLang="en-US" sz="2600" b="1" dirty="0"/>
              <a:t>等課題，</a:t>
            </a:r>
            <a:r>
              <a:rPr lang="zh-TW" altLang="en-US" sz="2600" b="1" dirty="0">
                <a:solidFill>
                  <a:srgbClr val="3333FF"/>
                </a:solidFill>
              </a:rPr>
              <a:t>難以一蹴而就</a:t>
            </a:r>
            <a:r>
              <a:rPr lang="zh-TW" altLang="en-US" sz="2600" b="1" dirty="0"/>
              <a:t>。</a:t>
            </a:r>
            <a:endParaRPr lang="en-US" altLang="zh-TW" sz="2600" b="1" dirty="0"/>
          </a:p>
          <a:p>
            <a:pPr marL="457200" indent="-457200" algn="just">
              <a:spcAft>
                <a:spcPts val="600"/>
              </a:spcAft>
              <a:buFont typeface="Arial" panose="020B0604020202020204" pitchFamily="34" charset="0"/>
              <a:buChar char="•"/>
            </a:pPr>
            <a:r>
              <a:rPr lang="zh-TW" altLang="en-US" sz="2600" b="1" dirty="0"/>
              <a:t>然本院調查報告</a:t>
            </a:r>
            <a:r>
              <a:rPr lang="en-US" sz="2600" b="1" dirty="0"/>
              <a:t>(099</a:t>
            </a:r>
            <a:r>
              <a:rPr lang="zh-TW" altLang="en-US" sz="2600" b="1" dirty="0"/>
              <a:t>內調</a:t>
            </a:r>
            <a:r>
              <a:rPr lang="en-US" sz="2600" b="1" dirty="0"/>
              <a:t>0043)</a:t>
            </a:r>
            <a:r>
              <a:rPr lang="zh-TW" altLang="en-US" sz="2600" b="1" dirty="0"/>
              <a:t>指明：</a:t>
            </a:r>
            <a:r>
              <a:rPr lang="zh-TW" altLang="en-US" sz="2600" b="1" dirty="0">
                <a:solidFill>
                  <a:srgbClr val="3333FF"/>
                </a:solidFill>
              </a:rPr>
              <a:t>受限於「一次到位的永久屋」政策影響，政府對於興建中繼屋態度消極且決策反覆</a:t>
            </a:r>
            <a:r>
              <a:rPr lang="zh-TW" altLang="en-US" sz="2600" b="1" dirty="0"/>
              <a:t>。</a:t>
            </a:r>
            <a:endParaRPr lang="en-US" altLang="zh-TW" sz="2600" b="1" dirty="0"/>
          </a:p>
          <a:p>
            <a:pPr marL="457200" indent="-457200" algn="just">
              <a:spcAft>
                <a:spcPts val="600"/>
              </a:spcAft>
              <a:buFont typeface="Arial" panose="020B0604020202020204" pitchFamily="34" charset="0"/>
              <a:buChar char="•"/>
            </a:pPr>
            <a:r>
              <a:rPr lang="zh-TW" altLang="en-US" sz="2600" b="1" dirty="0"/>
              <a:t>亦有研究指出：</a:t>
            </a:r>
            <a:r>
              <a:rPr lang="en-US" altLang="zh-TW" sz="2600" b="1" dirty="0"/>
              <a:t>『</a:t>
            </a:r>
            <a:r>
              <a:rPr lang="zh-TW" altLang="en-US" sz="2600" b="1" dirty="0">
                <a:solidFill>
                  <a:srgbClr val="3333FF"/>
                </a:solidFill>
              </a:rPr>
              <a:t>中繼</a:t>
            </a:r>
            <a:r>
              <a:rPr lang="zh-TW" altLang="en-US" sz="2600" b="1" dirty="0"/>
              <a:t>安置</a:t>
            </a:r>
            <a:r>
              <a:rPr lang="en-US" altLang="zh-TW" sz="2600" b="1" dirty="0"/>
              <a:t>』</a:t>
            </a:r>
            <a:r>
              <a:rPr lang="zh-TW" altLang="en-US" sz="2600" b="1" dirty="0"/>
              <a:t>與</a:t>
            </a:r>
            <a:r>
              <a:rPr lang="en-US" altLang="zh-TW" sz="2600" b="1" dirty="0"/>
              <a:t>『</a:t>
            </a:r>
            <a:r>
              <a:rPr lang="zh-TW" altLang="en-US" sz="2600" b="1" dirty="0">
                <a:solidFill>
                  <a:srgbClr val="3333FF"/>
                </a:solidFill>
              </a:rPr>
              <a:t>永久</a:t>
            </a:r>
            <a:r>
              <a:rPr lang="zh-TW" altLang="en-US" sz="2600" b="1" dirty="0"/>
              <a:t>屋安置</a:t>
            </a:r>
            <a:r>
              <a:rPr lang="en-US" altLang="zh-TW" sz="2600" b="1" dirty="0"/>
              <a:t>』</a:t>
            </a:r>
            <a:r>
              <a:rPr lang="zh-TW" altLang="en-US" sz="2600" b="1" dirty="0"/>
              <a:t>本</a:t>
            </a:r>
            <a:r>
              <a:rPr lang="zh-TW" altLang="en-US" sz="2600" b="1" dirty="0">
                <a:solidFill>
                  <a:srgbClr val="3333FF"/>
                </a:solidFill>
              </a:rPr>
              <a:t>非相互衝突</a:t>
            </a:r>
            <a:r>
              <a:rPr lang="zh-TW" altLang="en-US" sz="2600" b="1" dirty="0"/>
              <a:t>的課題。然而，八八災後卻因許多論述誇大組合屋的缺點，</a:t>
            </a:r>
            <a:r>
              <a:rPr lang="zh-TW" altLang="en-US" sz="2600" b="1" dirty="0">
                <a:solidFill>
                  <a:srgbClr val="3333FF"/>
                </a:solidFill>
              </a:rPr>
              <a:t>組合屋不斷地被污名化</a:t>
            </a:r>
            <a:r>
              <a:rPr lang="zh-TW" altLang="en-US" sz="2600" b="1" dirty="0"/>
              <a:t>，使得直接興建永久屋安置成為八八災後沒有替選方案的安置策略。</a:t>
            </a:r>
            <a:endParaRPr lang="en-US" altLang="zh-TW" sz="2600" b="1" dirty="0"/>
          </a:p>
          <a:p>
            <a:pPr marL="457200" indent="-457200" algn="just">
              <a:spcAft>
                <a:spcPts val="600"/>
              </a:spcAft>
              <a:buFont typeface="Arial" panose="020B0604020202020204" pitchFamily="34" charset="0"/>
              <a:buChar char="•"/>
            </a:pPr>
            <a:r>
              <a:rPr lang="zh-TW" altLang="en-US" sz="2600" b="1" dirty="0"/>
              <a:t>即便受災者希望中央政府能在</a:t>
            </a:r>
            <a:r>
              <a:rPr lang="en-US" altLang="zh-TW" sz="2600" b="1" dirty="0">
                <a:solidFill>
                  <a:srgbClr val="3333FF"/>
                </a:solidFill>
              </a:rPr>
              <a:t>『</a:t>
            </a:r>
            <a:r>
              <a:rPr lang="zh-TW" altLang="en-US" sz="2600" b="1" dirty="0">
                <a:solidFill>
                  <a:srgbClr val="3333FF"/>
                </a:solidFill>
              </a:rPr>
              <a:t>遷村</a:t>
            </a:r>
            <a:r>
              <a:rPr lang="en-US" altLang="zh-TW" sz="2600" b="1" dirty="0">
                <a:solidFill>
                  <a:srgbClr val="3333FF"/>
                </a:solidFill>
              </a:rPr>
              <a:t>』</a:t>
            </a:r>
            <a:r>
              <a:rPr lang="zh-TW" altLang="en-US" sz="2600" b="1" dirty="0">
                <a:solidFill>
                  <a:srgbClr val="3333FF"/>
                </a:solidFill>
              </a:rPr>
              <a:t>和</a:t>
            </a:r>
            <a:r>
              <a:rPr lang="en-US" altLang="zh-TW" sz="2600" b="1" dirty="0">
                <a:solidFill>
                  <a:srgbClr val="3333FF"/>
                </a:solidFill>
              </a:rPr>
              <a:t>『</a:t>
            </a:r>
            <a:r>
              <a:rPr lang="zh-TW" altLang="en-US" sz="2600" b="1" dirty="0">
                <a:solidFill>
                  <a:srgbClr val="3333FF"/>
                </a:solidFill>
              </a:rPr>
              <a:t>不遷村</a:t>
            </a:r>
            <a:r>
              <a:rPr lang="en-US" altLang="zh-TW" sz="2600" b="1" dirty="0">
                <a:solidFill>
                  <a:srgbClr val="3333FF"/>
                </a:solidFill>
              </a:rPr>
              <a:t>』</a:t>
            </a:r>
            <a:r>
              <a:rPr lang="zh-TW" altLang="en-US" sz="2600" b="1" dirty="0"/>
              <a:t>之間，提供</a:t>
            </a:r>
            <a:r>
              <a:rPr lang="en-US" altLang="zh-TW" sz="2600" b="1" dirty="0"/>
              <a:t>『</a:t>
            </a:r>
            <a:r>
              <a:rPr lang="zh-TW" altLang="en-US" sz="2600" b="1" dirty="0"/>
              <a:t>臨時住宅</a:t>
            </a:r>
            <a:r>
              <a:rPr lang="en-US" altLang="zh-TW" sz="2600" b="1" dirty="0"/>
              <a:t>(</a:t>
            </a:r>
            <a:r>
              <a:rPr lang="zh-TW" altLang="en-US" sz="2600" b="1" dirty="0"/>
              <a:t>中繼屋</a:t>
            </a:r>
            <a:r>
              <a:rPr lang="en-US" altLang="zh-TW" sz="2600" b="1" dirty="0"/>
              <a:t>) 』</a:t>
            </a:r>
            <a:r>
              <a:rPr lang="zh-TW" altLang="en-US" sz="2600" b="1" dirty="0"/>
              <a:t>的中間選項，讓災區居民避免受到二度傷害，甚至有</a:t>
            </a:r>
            <a:r>
              <a:rPr lang="en-US" altLang="zh-TW" sz="2600" b="1" dirty="0">
                <a:solidFill>
                  <a:srgbClr val="3333FF"/>
                </a:solidFill>
              </a:rPr>
              <a:t>4</a:t>
            </a:r>
            <a:r>
              <a:rPr lang="zh-TW" altLang="en-US" sz="2600" b="1" dirty="0">
                <a:solidFill>
                  <a:srgbClr val="3333FF"/>
                </a:solidFill>
              </a:rPr>
              <a:t>位主要災區基層地方首長，在行政院重建會聯合提案興建中繼屋卻也遭否決</a:t>
            </a:r>
            <a:r>
              <a:rPr lang="zh-TW" altLang="en-US" sz="2600" b="1" dirty="0"/>
              <a:t>。</a:t>
            </a:r>
            <a:endParaRPr lang="en-US" altLang="zh-TW" sz="2600" b="1" dirty="0"/>
          </a:p>
          <a:p>
            <a:pPr marL="457200" indent="-457200" algn="just">
              <a:spcAft>
                <a:spcPts val="600"/>
              </a:spcAft>
              <a:buFont typeface="Arial" panose="020B0604020202020204" pitchFamily="34" charset="0"/>
              <a:buChar char="•"/>
            </a:pPr>
            <a:endParaRPr lang="en-US" altLang="zh-TW" sz="2600" b="1" dirty="0"/>
          </a:p>
        </p:txBody>
      </p:sp>
    </p:spTree>
    <p:extLst>
      <p:ext uri="{BB962C8B-B14F-4D97-AF65-F5344CB8AC3E}">
        <p14:creationId xmlns:p14="http://schemas.microsoft.com/office/powerpoint/2010/main" val="3778339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27384"/>
            <a:ext cx="7772400" cy="928144"/>
          </a:xfrm>
        </p:spPr>
        <p:txBody>
          <a:bodyPr vert="horz" lIns="91440" tIns="45720" rIns="91440" bIns="45720" rtlCol="0" anchor="ctr">
            <a:normAutofit/>
          </a:bodyPr>
          <a:lstStyle/>
          <a:p>
            <a:r>
              <a:rPr lang="zh-TW" altLang="en-US" sz="3600" dirty="0">
                <a:solidFill>
                  <a:schemeClr val="accent5">
                    <a:lumMod val="50000"/>
                  </a:schemeClr>
                </a:solidFill>
              </a:rPr>
              <a:t>調查發現與意見二：</a:t>
            </a:r>
            <a:endParaRPr lang="zh-TW" altLang="en-US" sz="3600" dirty="0">
              <a:solidFill>
                <a:schemeClr val="accent2">
                  <a:lumMod val="50000"/>
                </a:schemeClr>
              </a:solidFill>
              <a:latin typeface="+mn-ea"/>
            </a:endParaRPr>
          </a:p>
        </p:txBody>
      </p:sp>
      <p:sp>
        <p:nvSpPr>
          <p:cNvPr id="4" name="投影片編號版面配置區 3"/>
          <p:cNvSpPr>
            <a:spLocks noGrp="1"/>
          </p:cNvSpPr>
          <p:nvPr>
            <p:ph type="sldNum" sz="quarter" idx="12"/>
          </p:nvPr>
        </p:nvSpPr>
        <p:spPr/>
        <p:txBody>
          <a:bodyPr/>
          <a:lstStyle/>
          <a:p>
            <a:fld id="{DAB0CF34-FCBB-426F-8D6D-11730FD303CE}" type="slidenum">
              <a:rPr lang="zh-TW" altLang="en-US" smtClean="0"/>
              <a:pPr/>
              <a:t>16</a:t>
            </a:fld>
            <a:endParaRPr lang="zh-TW" altLang="en-US"/>
          </a:p>
        </p:txBody>
      </p:sp>
      <p:sp>
        <p:nvSpPr>
          <p:cNvPr id="20" name="文字版面配置區 2"/>
          <p:cNvSpPr txBox="1">
            <a:spLocks/>
          </p:cNvSpPr>
          <p:nvPr/>
        </p:nvSpPr>
        <p:spPr>
          <a:xfrm>
            <a:off x="31354" y="901531"/>
            <a:ext cx="5329146" cy="536915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algn="just"/>
            <a:r>
              <a:rPr lang="zh-TW" altLang="en-US" sz="2600" b="1" dirty="0">
                <a:latin typeface="+mn-ea"/>
              </a:rPr>
              <a:t>永久屋政策之定調，</a:t>
            </a:r>
            <a:r>
              <a:rPr lang="zh-TW" altLang="en-US" sz="2600" b="1" dirty="0">
                <a:solidFill>
                  <a:srgbClr val="3333FF"/>
                </a:solidFill>
                <a:latin typeface="+mn-ea"/>
              </a:rPr>
              <a:t>據前行政院院長劉兆玄先生</a:t>
            </a:r>
            <a:r>
              <a:rPr lang="zh-TW" altLang="en-US" sz="2600" b="1" dirty="0">
                <a:latin typeface="+mn-ea"/>
              </a:rPr>
              <a:t>表示，莫拉克風災後，政府集合中央、地方部門及當地居民代表共同會商，討論重建工作及安置災民等相關議題，為回應</a:t>
            </a:r>
            <a:r>
              <a:rPr lang="zh-TW" altLang="en-US" sz="2600" b="1" dirty="0">
                <a:solidFill>
                  <a:srgbClr val="3333FF"/>
                </a:solidFill>
                <a:latin typeface="+mn-ea"/>
              </a:rPr>
              <a:t>當地居民希望儘早安置之期待</a:t>
            </a:r>
            <a:r>
              <a:rPr lang="zh-TW" altLang="en-US" sz="2600" b="1" dirty="0">
                <a:latin typeface="+mn-ea"/>
              </a:rPr>
              <a:t>，會議共識由政府協助尋找適當土地、解決相關法令問題，興建事宜則由民間公益團體負責，確立永久屋安置機制。然有研究指出</a:t>
            </a:r>
            <a:r>
              <a:rPr lang="zh-TW" altLang="en-US" sz="2600" b="1" dirty="0">
                <a:solidFill>
                  <a:srgbClr val="3333FF"/>
                </a:solidFill>
                <a:latin typeface="+mn-ea"/>
              </a:rPr>
              <a:t>重建工作者與受災戶彼此的立場並非對等</a:t>
            </a:r>
            <a:r>
              <a:rPr lang="zh-TW" altLang="en-US" sz="2600" b="1" dirty="0">
                <a:latin typeface="+mn-ea"/>
              </a:rPr>
              <a:t>，重建工作者認為此永久屋可以幫助到受災戶讓他們有地方可以安全居住</a:t>
            </a:r>
            <a:r>
              <a:rPr lang="zh-TW" altLang="en-US" sz="2600" b="1" dirty="0">
                <a:latin typeface="微軟正黑體" panose="020B0604030504040204" pitchFamily="34" charset="-120"/>
                <a:ea typeface="微軟正黑體" panose="020B0604030504040204" pitchFamily="34" charset="-120"/>
              </a:rPr>
              <a:t>，</a:t>
            </a:r>
            <a:r>
              <a:rPr lang="zh-TW" altLang="en-US" sz="2600" b="1" dirty="0">
                <a:latin typeface="+mn-ea"/>
              </a:rPr>
              <a:t>受災戶則認為永久屋會破壞他們的文化，使他們原有的生活樣貌全改變。</a:t>
            </a:r>
            <a:endParaRPr lang="en-US" altLang="zh-TW" sz="2600" b="1" dirty="0">
              <a:latin typeface="+mn-ea"/>
            </a:endParaRPr>
          </a:p>
          <a:p>
            <a:pPr algn="just"/>
            <a:endParaRPr lang="en-US" altLang="zh-TW" sz="2800" b="1" dirty="0">
              <a:latin typeface="+mn-ea"/>
            </a:endParaRPr>
          </a:p>
          <a:p>
            <a:pPr algn="just"/>
            <a:endParaRPr lang="en-US" altLang="zh-TW" sz="2600" b="1" dirty="0">
              <a:latin typeface="+mn-ea"/>
            </a:endParaRPr>
          </a:p>
        </p:txBody>
      </p:sp>
      <p:pic>
        <p:nvPicPr>
          <p:cNvPr id="7" name="圖片 6">
            <a:extLst>
              <a:ext uri="{FF2B5EF4-FFF2-40B4-BE49-F238E27FC236}">
                <a16:creationId xmlns:a16="http://schemas.microsoft.com/office/drawing/2014/main" id="{8B26E0CC-095B-41DF-AD3B-C13AE89A9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675878"/>
          </a:xfrm>
          <a:prstGeom prst="rect">
            <a:avLst/>
          </a:prstGeom>
        </p:spPr>
      </p:pic>
      <p:pic>
        <p:nvPicPr>
          <p:cNvPr id="8" name="圖片 7">
            <a:extLst>
              <a:ext uri="{FF2B5EF4-FFF2-40B4-BE49-F238E27FC236}">
                <a16:creationId xmlns:a16="http://schemas.microsoft.com/office/drawing/2014/main" id="{1BC27BAE-AC85-4149-BDFD-B444AAEC88E2}"/>
              </a:ext>
            </a:extLst>
          </p:cNvPr>
          <p:cNvPicPr/>
          <p:nvPr/>
        </p:nvPicPr>
        <p:blipFill>
          <a:blip r:embed="rId3">
            <a:extLst>
              <a:ext uri="{28A0092B-C50C-407E-A947-70E740481C1C}">
                <a14:useLocalDpi xmlns:a14="http://schemas.microsoft.com/office/drawing/2010/main" val="0"/>
              </a:ext>
            </a:extLst>
          </a:blip>
          <a:srcRect l="41672" t="24709" r="14520" b="31403"/>
          <a:stretch>
            <a:fillRect/>
          </a:stretch>
        </p:blipFill>
        <p:spPr bwMode="auto">
          <a:xfrm>
            <a:off x="5508104" y="1141545"/>
            <a:ext cx="3635896" cy="4996334"/>
          </a:xfrm>
          <a:prstGeom prst="rect">
            <a:avLst/>
          </a:prstGeom>
          <a:noFill/>
          <a:ln>
            <a:noFill/>
          </a:ln>
        </p:spPr>
      </p:pic>
      <p:sp>
        <p:nvSpPr>
          <p:cNvPr id="5" name="矩形 4">
            <a:extLst>
              <a:ext uri="{FF2B5EF4-FFF2-40B4-BE49-F238E27FC236}">
                <a16:creationId xmlns:a16="http://schemas.microsoft.com/office/drawing/2014/main" id="{8A7A71E4-D901-4996-AEC5-133016F1DBA9}"/>
              </a:ext>
            </a:extLst>
          </p:cNvPr>
          <p:cNvSpPr/>
          <p:nvPr/>
        </p:nvSpPr>
        <p:spPr>
          <a:xfrm>
            <a:off x="4114422" y="6086015"/>
            <a:ext cx="4608954" cy="369332"/>
          </a:xfrm>
          <a:prstGeom prst="rect">
            <a:avLst/>
          </a:prstGeom>
        </p:spPr>
        <p:txBody>
          <a:bodyPr wrap="none">
            <a:spAutoFit/>
          </a:bodyPr>
          <a:lstStyle/>
          <a:p>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莫拉克永久屋之中央、地方及</a:t>
            </a:r>
            <a:r>
              <a:rPr lang="en-US" altLang="zh-TW" kern="100" dirty="0">
                <a:latin typeface="Times New Roman" panose="02020603050405020304" pitchFamily="18" charset="0"/>
                <a:ea typeface="標楷體" panose="03000509000000000000" pitchFamily="65" charset="-120"/>
              </a:rPr>
              <a:t>NGO</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協力機制</a:t>
            </a:r>
            <a:endParaRPr lang="zh-TW" altLang="en-US" dirty="0"/>
          </a:p>
        </p:txBody>
      </p:sp>
    </p:spTree>
    <p:extLst>
      <p:ext uri="{BB962C8B-B14F-4D97-AF65-F5344CB8AC3E}">
        <p14:creationId xmlns:p14="http://schemas.microsoft.com/office/powerpoint/2010/main" val="335281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調查發現與意見二：</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17</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467544" y="2492896"/>
            <a:ext cx="8015802" cy="15243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zh-TW" altLang="en-US" sz="2600" b="1" dirty="0"/>
              <a:t>此導致南方部落重建聯盟於高雄縣政府門前發動</a:t>
            </a:r>
            <a:r>
              <a:rPr lang="zh-TW" altLang="en-US" sz="2600" b="1" dirty="0">
                <a:solidFill>
                  <a:srgbClr val="FF0000"/>
                </a:solidFill>
              </a:rPr>
              <a:t>「百日怒吼」</a:t>
            </a:r>
            <a:r>
              <a:rPr lang="zh-TW" altLang="en-US" sz="2600" b="1" dirty="0"/>
              <a:t>活動，及相關部落自救會團體齊聚行政院抗議陳情，提出</a:t>
            </a:r>
            <a:r>
              <a:rPr lang="zh-TW" altLang="en-US" sz="2600" b="1" dirty="0">
                <a:solidFill>
                  <a:srgbClr val="FF0000"/>
                </a:solidFill>
              </a:rPr>
              <a:t>「停止劃定特定區域」、「立即啟動中繼安置」與「公開資訊、尊重災民選擇」</a:t>
            </a:r>
            <a:r>
              <a:rPr lang="zh-TW" altLang="en-US" sz="2600" b="1" dirty="0"/>
              <a:t>等</a:t>
            </a:r>
            <a:r>
              <a:rPr lang="en-US" sz="2600" b="1" dirty="0"/>
              <a:t>3</a:t>
            </a:r>
            <a:r>
              <a:rPr lang="zh-TW" altLang="en-US" sz="2600" b="1" dirty="0"/>
              <a:t>大訴求，顯見：</a:t>
            </a:r>
            <a:endParaRPr lang="en-US" altLang="zh-TW" sz="2600" b="1" dirty="0"/>
          </a:p>
          <a:p>
            <a:pPr marL="514350" indent="-514350" algn="just">
              <a:spcAft>
                <a:spcPts val="600"/>
              </a:spcAft>
              <a:buFont typeface="+mj-lt"/>
              <a:buAutoNum type="arabicPeriod"/>
            </a:pPr>
            <a:r>
              <a:rPr lang="zh-TW" altLang="en-US" sz="2600" b="1" dirty="0"/>
              <a:t>行政院重建會不鼓勵興建中繼屋決策，猶未獲災民認同。</a:t>
            </a:r>
            <a:endParaRPr lang="en-US" altLang="zh-TW" sz="2600" b="1" dirty="0"/>
          </a:p>
          <a:p>
            <a:pPr marL="514350" indent="-514350" algn="just">
              <a:spcAft>
                <a:spcPts val="600"/>
              </a:spcAft>
              <a:buFont typeface="+mj-lt"/>
              <a:buAutoNum type="arabicPeriod"/>
            </a:pPr>
            <a:r>
              <a:rPr lang="zh-TW" altLang="en-US" sz="2600" b="1" dirty="0"/>
              <a:t>重建會相關決議及宣導亦未一致及充分，肇致部分原鄉受災者被迫要馬上決定是否遷居至永久屋，無法於完成重建前，先採取相對穩定的中繼安置，以思考未來、凝聚共識，導致莫拉克重建過程，受災原住民疑慮未除、抗爭不斷。</a:t>
            </a:r>
            <a:endParaRPr lang="en-US" altLang="zh-TW" sz="2600" b="1" dirty="0"/>
          </a:p>
        </p:txBody>
      </p:sp>
    </p:spTree>
    <p:extLst>
      <p:ext uri="{BB962C8B-B14F-4D97-AF65-F5344CB8AC3E}">
        <p14:creationId xmlns:p14="http://schemas.microsoft.com/office/powerpoint/2010/main" val="290241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調查發現與意見二：</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18</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01043" y="2750617"/>
            <a:ext cx="8522333"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600" b="1" dirty="0"/>
              <a:t>在馬躍</a:t>
            </a:r>
            <a:r>
              <a:rPr lang="en-US" altLang="zh-TW" sz="2600" b="1" dirty="0"/>
              <a:t>‧</a:t>
            </a:r>
            <a:r>
              <a:rPr lang="zh-TW" altLang="en-US" sz="2600" b="1" dirty="0"/>
              <a:t>比吼拍攝的紀錄片</a:t>
            </a:r>
            <a:r>
              <a:rPr lang="en-US" altLang="zh-TW" sz="2600" b="1" dirty="0"/>
              <a:t>《</a:t>
            </a:r>
            <a:r>
              <a:rPr lang="zh-TW" altLang="en-US" sz="2600" b="1" dirty="0"/>
              <a:t>移動布農遇上永久屋</a:t>
            </a:r>
            <a:r>
              <a:rPr lang="en-US" altLang="zh-TW" sz="2600" b="1" dirty="0"/>
              <a:t>》 </a:t>
            </a:r>
            <a:r>
              <a:rPr lang="zh-TW" altLang="en-US" sz="2600" b="1" dirty="0"/>
              <a:t>中，高雄縣桃源鄉寶山村自救會</a:t>
            </a:r>
            <a:r>
              <a:rPr lang="en-US" altLang="zh-TW" sz="2600" b="1" dirty="0" err="1"/>
              <a:t>Aziman</a:t>
            </a:r>
            <a:r>
              <a:rPr lang="zh-TW" altLang="en-US" sz="2600" b="1" dirty="0"/>
              <a:t>就說：「八八之後，有了</a:t>
            </a:r>
            <a:r>
              <a:rPr lang="zh-TW" altLang="en-US" sz="2600" b="1" dirty="0">
                <a:solidFill>
                  <a:srgbClr val="3333FF"/>
                </a:solidFill>
              </a:rPr>
              <a:t>永久屋</a:t>
            </a:r>
            <a:r>
              <a:rPr lang="zh-TW" altLang="en-US" sz="2600" b="1" dirty="0"/>
              <a:t>這個東西之後⋯⋯，那些不搬的人，想留在山上的人，罵那些要搬的人數典忘祖，沒有祖先的概念，拋棄祖先留下來的土地，遺棄祖靈在山上。</a:t>
            </a:r>
            <a:r>
              <a:rPr lang="zh-TW" altLang="en-US" sz="2600" b="1" dirty="0">
                <a:solidFill>
                  <a:srgbClr val="3333FF"/>
                </a:solidFill>
              </a:rPr>
              <a:t>造成兩邊的一種對立，甚至兄弟反目成仇⋯⋯</a:t>
            </a:r>
            <a:r>
              <a:rPr lang="zh-TW" altLang="en-US" sz="2600" b="1" dirty="0"/>
              <a:t>。兩邊在這麼對立的一個狀態，已經發展到說，我們在街上碰面的時候，都已經沒有在打招呼了，反而用一種非常鄙視的一種眼神，斜斜的看著對方，這</a:t>
            </a:r>
            <a:r>
              <a:rPr lang="zh-TW" altLang="en-US" sz="2600" b="1" dirty="0">
                <a:solidFill>
                  <a:srgbClr val="3333FF"/>
                </a:solidFill>
              </a:rPr>
              <a:t>造成一個部落的一個分裂，族群的一個分裂。甚至一個家庭，兄弟情誼的一個分裂，家庭的一個分裂，</a:t>
            </a:r>
            <a:r>
              <a:rPr lang="zh-TW" altLang="en-US" sz="2600" b="1" dirty="0"/>
              <a:t>這個比比皆是，太多了⋯⋯。」</a:t>
            </a:r>
            <a:endParaRPr lang="en-US" altLang="zh-TW" sz="2600" b="1" dirty="0"/>
          </a:p>
          <a:p>
            <a:pPr marL="457200" indent="-457200" algn="just">
              <a:spcAft>
                <a:spcPts val="600"/>
              </a:spcAft>
              <a:buFont typeface="Arial" panose="020B0604020202020204" pitchFamily="34" charset="0"/>
              <a:buChar char="•"/>
            </a:pPr>
            <a:r>
              <a:rPr lang="zh-TW" altLang="en-US" sz="2600" b="1" dirty="0"/>
              <a:t>而近來，更有原住民長老因長期對政府永久屋政策及原住民被邊緣化心生不滿，於</a:t>
            </a:r>
            <a:r>
              <a:rPr lang="en-US" altLang="zh-TW" sz="2600" b="1" dirty="0">
                <a:solidFill>
                  <a:srgbClr val="FF0000"/>
                </a:solidFill>
              </a:rPr>
              <a:t>109</a:t>
            </a:r>
            <a:r>
              <a:rPr lang="zh-TW" altLang="en-US" sz="2600" b="1" dirty="0">
                <a:solidFill>
                  <a:srgbClr val="FF0000"/>
                </a:solidFill>
              </a:rPr>
              <a:t>年</a:t>
            </a:r>
            <a:r>
              <a:rPr lang="en-US" altLang="zh-TW" sz="2600" b="1" dirty="0">
                <a:solidFill>
                  <a:srgbClr val="FF0000"/>
                </a:solidFill>
              </a:rPr>
              <a:t>10</a:t>
            </a:r>
            <a:r>
              <a:rPr lang="zh-TW" altLang="en-US" sz="2600" b="1" dirty="0">
                <a:solidFill>
                  <a:srgbClr val="FF0000"/>
                </a:solidFill>
              </a:rPr>
              <a:t>月</a:t>
            </a:r>
            <a:r>
              <a:rPr lang="en-US" altLang="zh-TW" sz="2600" b="1" dirty="0">
                <a:solidFill>
                  <a:srgbClr val="FF0000"/>
                </a:solidFill>
              </a:rPr>
              <a:t>13</a:t>
            </a:r>
            <a:r>
              <a:rPr lang="zh-TW" altLang="en-US" sz="2600" b="1" dirty="0">
                <a:solidFill>
                  <a:srgbClr val="FF0000"/>
                </a:solidFill>
              </a:rPr>
              <a:t>日前往屏東縣政府前陳抗時引火自焚</a:t>
            </a:r>
            <a:r>
              <a:rPr lang="zh-TW" altLang="en-US" sz="2600" b="1" dirty="0"/>
              <a:t>，以此激烈手段</a:t>
            </a:r>
            <a:r>
              <a:rPr lang="zh-TW" altLang="en-US" sz="2600" b="1" dirty="0">
                <a:solidFill>
                  <a:srgbClr val="FF0000"/>
                </a:solidFill>
              </a:rPr>
              <a:t>來彰顯永久屋面臨之問題</a:t>
            </a:r>
            <a:r>
              <a:rPr lang="zh-TW" altLang="en-US" sz="2600" b="1" dirty="0"/>
              <a:t>。</a:t>
            </a:r>
            <a:endParaRPr lang="en-US" altLang="zh-TW" sz="2600" b="1" dirty="0"/>
          </a:p>
        </p:txBody>
      </p:sp>
    </p:spTree>
    <p:extLst>
      <p:ext uri="{BB962C8B-B14F-4D97-AF65-F5344CB8AC3E}">
        <p14:creationId xmlns:p14="http://schemas.microsoft.com/office/powerpoint/2010/main" val="519796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調查發現與意見二：</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19</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603870"/>
          </a:xfrm>
          <a:prstGeom prst="rect">
            <a:avLst/>
          </a:prstGeom>
        </p:spPr>
      </p:pic>
      <p:sp>
        <p:nvSpPr>
          <p:cNvPr id="80" name="標題 1"/>
          <p:cNvSpPr txBox="1">
            <a:spLocks/>
          </p:cNvSpPr>
          <p:nvPr/>
        </p:nvSpPr>
        <p:spPr>
          <a:xfrm>
            <a:off x="381633" y="1955259"/>
            <a:ext cx="8172400" cy="15243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歷年原民部落災民的抗爭，凸顯出</a:t>
            </a:r>
            <a:r>
              <a:rPr lang="zh-TW" altLang="en-US" sz="2800" b="1" dirty="0">
                <a:solidFill>
                  <a:srgbClr val="3333FF"/>
                </a:solidFill>
              </a:rPr>
              <a:t>永久屋安置政策所付出的沉重代價</a:t>
            </a:r>
            <a:r>
              <a:rPr lang="zh-TW" altLang="en-US" sz="2800" b="1" dirty="0"/>
              <a:t>，行政院及各級政府允宜引以為鑑，於未來執行原鄉遷村、重建、安置時，應</a:t>
            </a:r>
            <a:r>
              <a:rPr lang="zh-TW" altLang="en-US" sz="2800" b="1" dirty="0">
                <a:solidFill>
                  <a:srgbClr val="3333FF"/>
                </a:solidFill>
              </a:rPr>
              <a:t>諮詢並尊重原住民族選擇</a:t>
            </a:r>
            <a:r>
              <a:rPr lang="zh-TW" altLang="en-US" sz="2800" b="1" dirty="0"/>
              <a:t>之方式，以確保受災民眾獲得</a:t>
            </a:r>
            <a:r>
              <a:rPr lang="zh-TW" altLang="en-US" sz="2800" b="1" dirty="0">
                <a:solidFill>
                  <a:srgbClr val="3333FF"/>
                </a:solidFill>
              </a:rPr>
              <a:t>最適發展及居住權益。</a:t>
            </a: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en-US" sz="2800" b="1" dirty="0"/>
              <a:t>並</a:t>
            </a:r>
            <a:r>
              <a:rPr lang="zh-TW" altLang="en-US" sz="2800" b="1" dirty="0">
                <a:solidFill>
                  <a:srgbClr val="3333FF"/>
                </a:solidFill>
              </a:rPr>
              <a:t>借鏡國際成功經驗</a:t>
            </a:r>
            <a:r>
              <a:rPr lang="zh-TW" altLang="en-US" sz="2800" b="1" dirty="0"/>
              <a:t>，依不同部落族群文化特性研</a:t>
            </a:r>
            <a:r>
              <a:rPr lang="zh-TW" altLang="en-US" sz="2800" b="1" dirty="0">
                <a:solidFill>
                  <a:srgbClr val="3333FF"/>
                </a:solidFill>
              </a:rPr>
              <a:t>擬因地制宜應變方案。</a:t>
            </a:r>
            <a:endParaRPr lang="en-US" altLang="zh-TW" sz="2800" b="1" dirty="0">
              <a:solidFill>
                <a:srgbClr val="3333FF"/>
              </a:solidFill>
            </a:endParaRPr>
          </a:p>
        </p:txBody>
      </p:sp>
      <p:sp>
        <p:nvSpPr>
          <p:cNvPr id="8" name="標題 1">
            <a:extLst>
              <a:ext uri="{FF2B5EF4-FFF2-40B4-BE49-F238E27FC236}">
                <a16:creationId xmlns:a16="http://schemas.microsoft.com/office/drawing/2014/main" id="{6EDBAD07-44F9-4927-971B-003B60B001F1}"/>
              </a:ext>
            </a:extLst>
          </p:cNvPr>
          <p:cNvSpPr txBox="1">
            <a:spLocks/>
          </p:cNvSpPr>
          <p:nvPr/>
        </p:nvSpPr>
        <p:spPr>
          <a:xfrm>
            <a:off x="781169" y="5229200"/>
            <a:ext cx="8656426" cy="14737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highlight>
                  <a:srgbClr val="FFFF00"/>
                </a:highlight>
              </a:rPr>
              <a:t>以印尼為例</a:t>
            </a:r>
            <a:endParaRPr lang="en-US" altLang="zh-TW" sz="2800" b="1" dirty="0">
              <a:highlight>
                <a:srgbClr val="FFFF00"/>
              </a:highlight>
            </a:endParaRPr>
          </a:p>
          <a:p>
            <a:pPr marL="457200" indent="-457200" algn="just">
              <a:spcAft>
                <a:spcPts val="600"/>
              </a:spcAft>
              <a:buFont typeface="Arial" panose="020B0604020202020204" pitchFamily="34" charset="0"/>
              <a:buChar char="•"/>
            </a:pPr>
            <a:r>
              <a:rPr lang="zh-TW" altLang="zh-TW" sz="2000" b="1" dirty="0"/>
              <a:t>重建政策保持</a:t>
            </a:r>
            <a:r>
              <a:rPr lang="zh-TW" altLang="zh-TW" sz="2000" b="1" dirty="0">
                <a:solidFill>
                  <a:srgbClr val="9966FF"/>
                </a:solidFill>
              </a:rPr>
              <a:t>動態修正</a:t>
            </a:r>
            <a:r>
              <a:rPr lang="zh-TW" altLang="en-US" sz="2000" b="1" dirty="0"/>
              <a:t>。             </a:t>
            </a:r>
            <a:r>
              <a:rPr lang="en-US" altLang="zh-TW" sz="2000" b="1" dirty="0"/>
              <a:t>․</a:t>
            </a:r>
            <a:r>
              <a:rPr lang="zh-TW" altLang="en-US" sz="2000" b="1" dirty="0">
                <a:solidFill>
                  <a:srgbClr val="9966FF"/>
                </a:solidFill>
              </a:rPr>
              <a:t>分級劃設</a:t>
            </a:r>
            <a:r>
              <a:rPr lang="zh-TW" altLang="en-US" sz="2000" b="1" dirty="0"/>
              <a:t>危險區域。</a:t>
            </a:r>
            <a:endParaRPr lang="en-US" altLang="zh-TW" sz="2000" b="1" dirty="0"/>
          </a:p>
          <a:p>
            <a:pPr marL="457200" indent="-457200" algn="just">
              <a:spcAft>
                <a:spcPts val="600"/>
              </a:spcAft>
              <a:buFont typeface="Arial" panose="020B0604020202020204" pitchFamily="34" charset="0"/>
              <a:buChar char="•"/>
            </a:pPr>
            <a:r>
              <a:rPr lang="zh-TW" altLang="zh-TW" sz="2000" b="1" dirty="0"/>
              <a:t>重建模式有</a:t>
            </a:r>
            <a:r>
              <a:rPr lang="zh-TW" altLang="zh-TW" sz="2000" b="1" dirty="0">
                <a:solidFill>
                  <a:srgbClr val="9966FF"/>
                </a:solidFill>
              </a:rPr>
              <a:t>多元選擇</a:t>
            </a:r>
            <a:r>
              <a:rPr lang="zh-TW" altLang="en-US" sz="2000" b="1" dirty="0"/>
              <a:t>。                </a:t>
            </a:r>
            <a:r>
              <a:rPr lang="en-US" altLang="zh-TW" sz="2000" b="1" dirty="0"/>
              <a:t> ․</a:t>
            </a:r>
            <a:r>
              <a:rPr lang="zh-TW" altLang="zh-TW" sz="2000" b="1" dirty="0"/>
              <a:t>遷移距離</a:t>
            </a:r>
            <a:r>
              <a:rPr lang="zh-TW" altLang="zh-TW" sz="2000" b="1" dirty="0">
                <a:solidFill>
                  <a:srgbClr val="9966FF"/>
                </a:solidFill>
              </a:rPr>
              <a:t>不超過</a:t>
            </a:r>
            <a:r>
              <a:rPr lang="en-US" altLang="zh-TW" sz="2000" b="1" dirty="0">
                <a:solidFill>
                  <a:srgbClr val="9966FF"/>
                </a:solidFill>
              </a:rPr>
              <a:t>5</a:t>
            </a:r>
            <a:r>
              <a:rPr lang="zh-TW" altLang="zh-TW" sz="2000" b="1" dirty="0">
                <a:solidFill>
                  <a:srgbClr val="9966FF"/>
                </a:solidFill>
              </a:rPr>
              <a:t>公里</a:t>
            </a:r>
            <a:r>
              <a:rPr lang="zh-TW" altLang="zh-TW" sz="2000" b="1" dirty="0"/>
              <a:t>。</a:t>
            </a:r>
            <a:endParaRPr lang="en-US" altLang="zh-TW" sz="2000" b="1" dirty="0"/>
          </a:p>
          <a:p>
            <a:pPr marL="457200" indent="-457200" algn="just">
              <a:spcAft>
                <a:spcPts val="600"/>
              </a:spcAft>
              <a:buFont typeface="Arial" panose="020B0604020202020204" pitchFamily="34" charset="0"/>
              <a:buChar char="•"/>
            </a:pPr>
            <a:r>
              <a:rPr lang="zh-TW" altLang="zh-TW" sz="2000" b="1" dirty="0">
                <a:solidFill>
                  <a:srgbClr val="9966FF"/>
                </a:solidFill>
              </a:rPr>
              <a:t>考量</a:t>
            </a:r>
            <a:r>
              <a:rPr lang="zh-TW" altLang="zh-TW" sz="2000" b="1" dirty="0"/>
              <a:t>到部落</a:t>
            </a:r>
            <a:r>
              <a:rPr lang="zh-TW" altLang="zh-TW" sz="2000" b="1" dirty="0">
                <a:solidFill>
                  <a:srgbClr val="9966FF"/>
                </a:solidFill>
              </a:rPr>
              <a:t>生計</a:t>
            </a:r>
            <a:r>
              <a:rPr lang="zh-TW" altLang="en-US" sz="2000" b="1" dirty="0"/>
              <a:t>。</a:t>
            </a:r>
            <a:r>
              <a:rPr lang="en-US" altLang="zh-TW" sz="2000" b="1" dirty="0"/>
              <a:t> </a:t>
            </a:r>
            <a:r>
              <a:rPr lang="zh-TW" altLang="en-US" sz="2000" b="1" dirty="0"/>
              <a:t>                        </a:t>
            </a:r>
            <a:r>
              <a:rPr lang="en-US" altLang="zh-TW" sz="2000" b="1" dirty="0"/>
              <a:t>․</a:t>
            </a:r>
            <a:r>
              <a:rPr lang="zh-TW" altLang="zh-TW" sz="2000" b="1" dirty="0"/>
              <a:t>災民能</a:t>
            </a:r>
            <a:r>
              <a:rPr lang="zh-TW" altLang="zh-TW" sz="2000" b="1" dirty="0">
                <a:solidFill>
                  <a:srgbClr val="9966FF"/>
                </a:solidFill>
              </a:rPr>
              <a:t>獲得土地</a:t>
            </a:r>
            <a:r>
              <a:rPr lang="zh-TW" altLang="zh-TW" sz="2000" b="1" dirty="0"/>
              <a:t>。</a:t>
            </a:r>
            <a:endParaRPr lang="en-US" altLang="zh-TW" sz="2000" b="1" dirty="0"/>
          </a:p>
          <a:p>
            <a:pPr marL="457200" indent="-457200" algn="just">
              <a:spcAft>
                <a:spcPts val="600"/>
              </a:spcAft>
              <a:buFont typeface="Arial" panose="020B0604020202020204" pitchFamily="34" charset="0"/>
              <a:buChar char="•"/>
            </a:pPr>
            <a:r>
              <a:rPr lang="zh-TW" altLang="zh-TW" sz="2000" b="1" dirty="0"/>
              <a:t>發展災難觀光的可能，為部落</a:t>
            </a:r>
            <a:r>
              <a:rPr lang="zh-TW" altLang="zh-TW" sz="2000" b="1" dirty="0">
                <a:solidFill>
                  <a:srgbClr val="9966FF"/>
                </a:solidFill>
              </a:rPr>
              <a:t>創造就業機會</a:t>
            </a:r>
            <a:r>
              <a:rPr lang="zh-TW" altLang="zh-TW" sz="2000" b="1" dirty="0"/>
              <a:t>。</a:t>
            </a:r>
            <a:endParaRPr lang="en-US" altLang="zh-TW" sz="20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p:txBody>
      </p:sp>
    </p:spTree>
    <p:extLst>
      <p:ext uri="{BB962C8B-B14F-4D97-AF65-F5344CB8AC3E}">
        <p14:creationId xmlns:p14="http://schemas.microsoft.com/office/powerpoint/2010/main" val="44957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27384"/>
            <a:ext cx="7772400" cy="928144"/>
          </a:xfrm>
        </p:spPr>
        <p:txBody>
          <a:bodyPr vert="horz" lIns="91440" tIns="45720" rIns="91440" bIns="45720" rtlCol="0" anchor="ctr">
            <a:normAutofit/>
          </a:bodyPr>
          <a:lstStyle/>
          <a:p>
            <a:endParaRPr lang="zh-TW" altLang="en-US" dirty="0">
              <a:solidFill>
                <a:schemeClr val="accent2">
                  <a:lumMod val="50000"/>
                </a:schemeClr>
              </a:solidFill>
              <a:latin typeface="+mn-ea"/>
            </a:endParaRPr>
          </a:p>
        </p:txBody>
      </p:sp>
      <p:sp>
        <p:nvSpPr>
          <p:cNvPr id="4" name="投影片編號版面配置區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AB0CF34-FCBB-426F-8D6D-11730FD303CE}" type="slidenum">
              <a:rPr kumimoji="0" lang="zh-TW" altLang="en-US" sz="1100" b="1" i="0" u="none" strike="noStrike" kern="1200" cap="none" spc="-70" normalizeH="0" baseline="0" noProof="0" smtClean="0">
                <a:ln>
                  <a:noFill/>
                </a:ln>
                <a:solidFill>
                  <a:srgbClr val="FFFFFF"/>
                </a:solidFill>
                <a:effectLst/>
                <a:uLnTx/>
                <a:uFillTx/>
                <a:latin typeface="Trebuchet MS" panose="020B0603020202020204"/>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zh-TW" altLang="en-US" sz="1100" b="1" i="0" u="none" strike="noStrike" kern="1200" cap="none" spc="-70" normalizeH="0" baseline="0" noProof="0">
              <a:ln>
                <a:noFill/>
              </a:ln>
              <a:solidFill>
                <a:srgbClr val="FFFFFF"/>
              </a:solidFill>
              <a:effectLst/>
              <a:uLnTx/>
              <a:uFillTx/>
              <a:latin typeface="Trebuchet MS" panose="020B0603020202020204"/>
              <a:ea typeface="微軟正黑體" panose="020B0604030504040204" pitchFamily="34" charset="-120"/>
              <a:cs typeface="+mn-cs"/>
            </a:endParaRPr>
          </a:p>
        </p:txBody>
      </p:sp>
      <p:sp>
        <p:nvSpPr>
          <p:cNvPr id="20" name="文字版面配置區 2"/>
          <p:cNvSpPr txBox="1">
            <a:spLocks/>
          </p:cNvSpPr>
          <p:nvPr/>
        </p:nvSpPr>
        <p:spPr>
          <a:xfrm>
            <a:off x="201613" y="2780928"/>
            <a:ext cx="8740774" cy="170697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lvl="0" algn="just">
              <a:buClr>
                <a:srgbClr val="94B6D2"/>
              </a:buClr>
              <a:defRPr/>
            </a:pPr>
            <a:r>
              <a:rPr lang="zh-TW" altLang="zh-TW" sz="2600" b="1" dirty="0">
                <a:latin typeface="+mn-ea"/>
              </a:rPr>
              <a:t>民國</a:t>
            </a:r>
            <a:r>
              <a:rPr lang="en-US" altLang="zh-TW" sz="2600" b="1" dirty="0">
                <a:latin typeface="+mn-ea"/>
              </a:rPr>
              <a:t>98</a:t>
            </a:r>
            <a:r>
              <a:rPr lang="zh-TW" altLang="zh-TW" sz="2600" b="1" dirty="0">
                <a:latin typeface="+mn-ea"/>
              </a:rPr>
              <a:t>年</a:t>
            </a:r>
            <a:r>
              <a:rPr lang="en-US" altLang="zh-TW" sz="2600" b="1" dirty="0">
                <a:latin typeface="+mn-ea"/>
              </a:rPr>
              <a:t>8</a:t>
            </a:r>
            <a:r>
              <a:rPr lang="zh-TW" altLang="zh-TW" sz="2600" b="1" dirty="0">
                <a:latin typeface="+mn-ea"/>
              </a:rPr>
              <a:t>月</a:t>
            </a:r>
            <a:r>
              <a:rPr lang="en-US" altLang="zh-TW" sz="2600" b="1" dirty="0">
                <a:latin typeface="+mn-ea"/>
              </a:rPr>
              <a:t>8</a:t>
            </a:r>
            <a:r>
              <a:rPr lang="zh-TW" altLang="zh-TW" sz="2600" b="1" dirty="0">
                <a:latin typeface="+mn-ea"/>
              </a:rPr>
              <a:t>日莫拉克颱風重創臺灣，</a:t>
            </a:r>
            <a:r>
              <a:rPr lang="zh-TW" altLang="zh-TW" sz="2600" b="1" dirty="0">
                <a:solidFill>
                  <a:srgbClr val="3333FF"/>
                </a:solidFill>
                <a:latin typeface="+mn-ea"/>
              </a:rPr>
              <a:t>造成國內死亡、失蹤人數達</a:t>
            </a:r>
            <a:r>
              <a:rPr lang="en-US" altLang="zh-TW" sz="2600" b="1" dirty="0">
                <a:solidFill>
                  <a:srgbClr val="3333FF"/>
                </a:solidFill>
                <a:latin typeface="+mn-ea"/>
              </a:rPr>
              <a:t>699</a:t>
            </a:r>
            <a:r>
              <a:rPr lang="zh-TW" altLang="zh-TW" sz="2600" b="1" dirty="0">
                <a:solidFill>
                  <a:srgbClr val="3333FF"/>
                </a:solidFill>
                <a:latin typeface="+mn-ea"/>
              </a:rPr>
              <a:t>人及重傷</a:t>
            </a:r>
            <a:r>
              <a:rPr lang="en-US" altLang="zh-TW" sz="2600" b="1" dirty="0">
                <a:solidFill>
                  <a:srgbClr val="3333FF"/>
                </a:solidFill>
                <a:latin typeface="+mn-ea"/>
              </a:rPr>
              <a:t>4</a:t>
            </a:r>
            <a:r>
              <a:rPr lang="zh-TW" altLang="zh-TW" sz="2600" b="1" dirty="0">
                <a:solidFill>
                  <a:srgbClr val="3333FF"/>
                </a:solidFill>
                <a:latin typeface="+mn-ea"/>
              </a:rPr>
              <a:t>人，房屋毀損不堪居住達</a:t>
            </a:r>
            <a:r>
              <a:rPr lang="en-US" altLang="zh-TW" sz="2600" b="1" dirty="0">
                <a:solidFill>
                  <a:srgbClr val="3333FF"/>
                </a:solidFill>
                <a:latin typeface="+mn-ea"/>
              </a:rPr>
              <a:t>1,622</a:t>
            </a:r>
            <a:r>
              <a:rPr lang="zh-TW" altLang="zh-TW" sz="2600" b="1" dirty="0">
                <a:solidFill>
                  <a:srgbClr val="3333FF"/>
                </a:solidFill>
                <a:latin typeface="+mn-ea"/>
              </a:rPr>
              <a:t>戶，致許多民眾流離失所，撤離人數</a:t>
            </a:r>
            <a:r>
              <a:rPr lang="en-US" altLang="zh-TW" sz="2600" b="1" dirty="0">
                <a:solidFill>
                  <a:srgbClr val="3333FF"/>
                </a:solidFill>
                <a:latin typeface="+mn-ea"/>
              </a:rPr>
              <a:t>24,950</a:t>
            </a:r>
            <a:r>
              <a:rPr lang="zh-TW" altLang="zh-TW" sz="2600" b="1" dirty="0">
                <a:solidFill>
                  <a:srgbClr val="3333FF"/>
                </a:solidFill>
                <a:latin typeface="+mn-ea"/>
              </a:rPr>
              <a:t>人，緊急收容人數則有</a:t>
            </a:r>
            <a:r>
              <a:rPr lang="en-US" altLang="zh-TW" sz="2600" b="1" dirty="0">
                <a:solidFill>
                  <a:srgbClr val="3333FF"/>
                </a:solidFill>
                <a:latin typeface="+mn-ea"/>
              </a:rPr>
              <a:t>6,007</a:t>
            </a:r>
            <a:r>
              <a:rPr lang="zh-TW" altLang="zh-TW" sz="2600" b="1" dirty="0">
                <a:solidFill>
                  <a:srgbClr val="3333FF"/>
                </a:solidFill>
                <a:latin typeface="+mn-ea"/>
              </a:rPr>
              <a:t>人。累計經濟損失達新臺幣</a:t>
            </a:r>
            <a:r>
              <a:rPr lang="en-US" altLang="zh-TW" sz="2600" b="1" dirty="0">
                <a:solidFill>
                  <a:srgbClr val="3333FF"/>
                </a:solidFill>
                <a:latin typeface="+mn-ea"/>
              </a:rPr>
              <a:t>(</a:t>
            </a:r>
            <a:r>
              <a:rPr lang="zh-TW" altLang="zh-TW" sz="2600" b="1" dirty="0">
                <a:solidFill>
                  <a:srgbClr val="3333FF"/>
                </a:solidFill>
                <a:latin typeface="+mn-ea"/>
              </a:rPr>
              <a:t>下同</a:t>
            </a:r>
            <a:r>
              <a:rPr lang="en-US" altLang="zh-TW" sz="2600" b="1" dirty="0">
                <a:solidFill>
                  <a:srgbClr val="3333FF"/>
                </a:solidFill>
                <a:latin typeface="+mn-ea"/>
              </a:rPr>
              <a:t>)1</a:t>
            </a:r>
            <a:r>
              <a:rPr lang="zh-TW" altLang="zh-TW" sz="2600" b="1" dirty="0">
                <a:solidFill>
                  <a:srgbClr val="3333FF"/>
                </a:solidFill>
                <a:latin typeface="+mn-ea"/>
              </a:rPr>
              <a:t>千億元，</a:t>
            </a:r>
            <a:r>
              <a:rPr lang="zh-TW" altLang="zh-TW" sz="2600" b="1" dirty="0">
                <a:latin typeface="+mn-ea"/>
              </a:rPr>
              <a:t>創下歷史新高。政府及民間迅速投入救災，並於</a:t>
            </a:r>
            <a:r>
              <a:rPr lang="zh-TW" altLang="zh-TW" sz="2600" b="1" dirty="0">
                <a:solidFill>
                  <a:srgbClr val="3333FF"/>
                </a:solidFill>
                <a:latin typeface="+mn-ea"/>
              </a:rPr>
              <a:t>災後</a:t>
            </a:r>
            <a:r>
              <a:rPr lang="en-US" altLang="zh-TW" sz="2600" b="1" dirty="0">
                <a:solidFill>
                  <a:srgbClr val="3333FF"/>
                </a:solidFill>
                <a:latin typeface="+mn-ea"/>
              </a:rPr>
              <a:t>7</a:t>
            </a:r>
            <a:r>
              <a:rPr lang="zh-TW" altLang="zh-TW" sz="2600" b="1" dirty="0">
                <a:solidFill>
                  <a:srgbClr val="3333FF"/>
                </a:solidFill>
                <a:latin typeface="+mn-ea"/>
              </a:rPr>
              <a:t>天成立</a:t>
            </a:r>
            <a:r>
              <a:rPr lang="zh-TW" altLang="zh-TW" sz="2600" b="1" dirty="0">
                <a:latin typeface="+mn-ea"/>
              </a:rPr>
              <a:t>莫拉克颱風災後重建</a:t>
            </a:r>
            <a:r>
              <a:rPr lang="zh-TW" altLang="zh-TW" sz="2600" b="1" dirty="0">
                <a:solidFill>
                  <a:srgbClr val="3333FF"/>
                </a:solidFill>
                <a:latin typeface="+mn-ea"/>
              </a:rPr>
              <a:t>推動委員會</a:t>
            </a:r>
            <a:r>
              <a:rPr lang="en-US" altLang="zh-TW" sz="2600" b="1" dirty="0">
                <a:latin typeface="+mn-ea"/>
              </a:rPr>
              <a:t>(</a:t>
            </a:r>
            <a:r>
              <a:rPr lang="zh-TW" altLang="zh-TW" sz="2600" b="1" dirty="0">
                <a:latin typeface="+mn-ea"/>
              </a:rPr>
              <a:t>下稱行政院重建會或重建會</a:t>
            </a:r>
            <a:r>
              <a:rPr lang="en-US" altLang="zh-TW" sz="2600" b="1" dirty="0">
                <a:latin typeface="+mn-ea"/>
              </a:rPr>
              <a:t>)</a:t>
            </a:r>
            <a:r>
              <a:rPr lang="zh-TW" altLang="zh-TW" sz="2600" b="1" dirty="0">
                <a:latin typeface="+mn-ea"/>
              </a:rPr>
              <a:t>，</a:t>
            </a:r>
            <a:r>
              <a:rPr lang="zh-TW" altLang="zh-TW" sz="2600" b="1" dirty="0">
                <a:solidFill>
                  <a:srgbClr val="3333FF"/>
                </a:solidFill>
                <a:latin typeface="+mn-ea"/>
              </a:rPr>
              <a:t>災後</a:t>
            </a:r>
            <a:r>
              <a:rPr lang="en-US" altLang="zh-TW" sz="2600" b="1" dirty="0">
                <a:solidFill>
                  <a:srgbClr val="3333FF"/>
                </a:solidFill>
                <a:latin typeface="+mn-ea"/>
              </a:rPr>
              <a:t>20</a:t>
            </a:r>
            <a:r>
              <a:rPr lang="zh-TW" altLang="zh-TW" sz="2600" b="1" dirty="0">
                <a:solidFill>
                  <a:srgbClr val="3333FF"/>
                </a:solidFill>
                <a:latin typeface="+mn-ea"/>
              </a:rPr>
              <a:t>天完成</a:t>
            </a:r>
            <a:r>
              <a:rPr lang="zh-TW" altLang="zh-TW" sz="2600" b="1" dirty="0">
                <a:latin typeface="+mn-ea"/>
              </a:rPr>
              <a:t>「莫拉克颱風災後重建特別條例」</a:t>
            </a:r>
            <a:r>
              <a:rPr lang="zh-TW" altLang="zh-TW" sz="2600" b="1" dirty="0">
                <a:solidFill>
                  <a:srgbClr val="3333FF"/>
                </a:solidFill>
                <a:latin typeface="+mn-ea"/>
              </a:rPr>
              <a:t>立法</a:t>
            </a:r>
            <a:r>
              <a:rPr lang="zh-TW" altLang="zh-TW" sz="2600" b="1" dirty="0">
                <a:latin typeface="+mn-ea"/>
              </a:rPr>
              <a:t>，</a:t>
            </a:r>
            <a:r>
              <a:rPr lang="zh-TW" altLang="zh-TW" sz="2600" b="1" dirty="0">
                <a:solidFill>
                  <a:srgbClr val="3333FF"/>
                </a:solidFill>
                <a:latin typeface="+mn-ea"/>
              </a:rPr>
              <a:t>災後</a:t>
            </a:r>
            <a:r>
              <a:rPr lang="en-US" altLang="zh-TW" sz="2600" b="1" dirty="0">
                <a:solidFill>
                  <a:srgbClr val="3333FF"/>
                </a:solidFill>
                <a:latin typeface="+mn-ea"/>
              </a:rPr>
              <a:t>3</a:t>
            </a:r>
            <a:r>
              <a:rPr lang="zh-TW" altLang="zh-TW" sz="2600" b="1" dirty="0">
                <a:solidFill>
                  <a:srgbClr val="3333FF"/>
                </a:solidFill>
                <a:latin typeface="+mn-ea"/>
              </a:rPr>
              <a:t>個月通過新臺幣</a:t>
            </a:r>
            <a:r>
              <a:rPr lang="en-US" altLang="zh-TW" sz="2600" b="1" dirty="0">
                <a:solidFill>
                  <a:srgbClr val="3333FF"/>
                </a:solidFill>
                <a:latin typeface="+mn-ea"/>
              </a:rPr>
              <a:t>(</a:t>
            </a:r>
            <a:r>
              <a:rPr lang="zh-TW" altLang="zh-TW" sz="2600" b="1" dirty="0">
                <a:solidFill>
                  <a:srgbClr val="3333FF"/>
                </a:solidFill>
                <a:latin typeface="+mn-ea"/>
              </a:rPr>
              <a:t>下同</a:t>
            </a:r>
            <a:r>
              <a:rPr lang="en-US" altLang="zh-TW" sz="2600" b="1" dirty="0">
                <a:solidFill>
                  <a:srgbClr val="3333FF"/>
                </a:solidFill>
                <a:latin typeface="+mn-ea"/>
              </a:rPr>
              <a:t>)1,165</a:t>
            </a:r>
            <a:r>
              <a:rPr lang="zh-TW" altLang="zh-TW" sz="2600" b="1" dirty="0">
                <a:solidFill>
                  <a:srgbClr val="3333FF"/>
                </a:solidFill>
                <a:latin typeface="+mn-ea"/>
              </a:rPr>
              <a:t>億元特別預算案</a:t>
            </a:r>
            <a:r>
              <a:rPr lang="zh-TW" altLang="zh-TW" sz="2600" b="1" dirty="0">
                <a:latin typeface="+mn-ea"/>
              </a:rPr>
              <a:t>，海內外人士更發揮</a:t>
            </a:r>
            <a:r>
              <a:rPr lang="zh-TW" altLang="zh-TW" sz="2600" b="1" dirty="0">
                <a:solidFill>
                  <a:srgbClr val="3333FF"/>
                </a:solidFill>
                <a:latin typeface="+mn-ea"/>
              </a:rPr>
              <a:t>愛心捐助</a:t>
            </a:r>
            <a:r>
              <a:rPr lang="en-US" altLang="zh-TW" sz="2600" b="1" dirty="0">
                <a:solidFill>
                  <a:srgbClr val="3333FF"/>
                </a:solidFill>
                <a:latin typeface="+mn-ea"/>
              </a:rPr>
              <a:t>256</a:t>
            </a:r>
            <a:r>
              <a:rPr lang="zh-TW" altLang="zh-TW" sz="2600" b="1" dirty="0">
                <a:solidFill>
                  <a:srgbClr val="3333FF"/>
                </a:solidFill>
                <a:latin typeface="+mn-ea"/>
              </a:rPr>
              <a:t>億餘元善款</a:t>
            </a:r>
            <a:r>
              <a:rPr lang="en-US" altLang="zh-TW" sz="2600" b="1" dirty="0">
                <a:latin typeface="+mn-ea"/>
              </a:rPr>
              <a:t>(</a:t>
            </a:r>
            <a:r>
              <a:rPr lang="zh-TW" altLang="zh-TW" sz="2600" b="1" dirty="0">
                <a:latin typeface="+mn-ea"/>
              </a:rPr>
              <a:t>含利息，統計至</a:t>
            </a:r>
            <a:r>
              <a:rPr lang="en-US" altLang="zh-TW" sz="2600" b="1" dirty="0">
                <a:latin typeface="+mn-ea"/>
              </a:rPr>
              <a:t>110</a:t>
            </a:r>
            <a:r>
              <a:rPr lang="zh-TW" altLang="zh-TW" sz="2600" b="1" dirty="0">
                <a:latin typeface="+mn-ea"/>
              </a:rPr>
              <a:t>年第</a:t>
            </a:r>
            <a:r>
              <a:rPr lang="en-US" altLang="zh-TW" sz="2600" b="1" dirty="0">
                <a:latin typeface="+mn-ea"/>
              </a:rPr>
              <a:t>3</a:t>
            </a:r>
            <a:r>
              <a:rPr lang="zh-TW" altLang="zh-TW" sz="2600" b="1" dirty="0">
                <a:latin typeface="+mn-ea"/>
              </a:rPr>
              <a:t>季</a:t>
            </a:r>
            <a:r>
              <a:rPr lang="en-US" altLang="zh-TW" sz="2600" b="1" dirty="0">
                <a:latin typeface="+mn-ea"/>
              </a:rPr>
              <a:t>)</a:t>
            </a:r>
            <a:r>
              <a:rPr lang="zh-TW" altLang="zh-TW" sz="2600" b="1" dirty="0">
                <a:latin typeface="+mn-ea"/>
              </a:rPr>
              <a:t>，全島同心展開救災及重建工作，中央與地方相關機關、民間團體及工作人員備極辛勞。</a:t>
            </a:r>
            <a:endParaRPr kumimoji="0" lang="en-US" altLang="zh-TW" sz="2600" b="1" i="0" u="none" strike="noStrike" kern="1200" cap="none" spc="0" normalizeH="0" baseline="0" noProof="0" dirty="0">
              <a:ln>
                <a:noFill/>
              </a:ln>
              <a:solidFill>
                <a:prstClr val="black"/>
              </a:solidFill>
              <a:effectLst/>
              <a:uLnTx/>
              <a:uFillTx/>
              <a:latin typeface="+mn-ea"/>
            </a:endParaRPr>
          </a:p>
        </p:txBody>
      </p:sp>
      <p:pic>
        <p:nvPicPr>
          <p:cNvPr id="7" name="圖片 6">
            <a:extLst>
              <a:ext uri="{FF2B5EF4-FFF2-40B4-BE49-F238E27FC236}">
                <a16:creationId xmlns:a16="http://schemas.microsoft.com/office/drawing/2014/main" id="{8B26E0CC-095B-41DF-AD3B-C13AE89A9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pic>
        <p:nvPicPr>
          <p:cNvPr id="1026" name="Picture 2" descr="https://i2.wp.com/www.rhythmsmonthly.com/magazine/content/145/images/88.jpg?w=7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677"/>
            <a:ext cx="7776864"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95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調查發現與意見二：</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20</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378613" y="2651684"/>
            <a:ext cx="7714323" cy="15243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各級政府於未來辦理災後重建工作時，可考量</a:t>
            </a:r>
            <a:r>
              <a:rPr lang="zh-TW" altLang="en-US" sz="2800" b="1" dirty="0">
                <a:solidFill>
                  <a:srgbClr val="3333FF"/>
                </a:solidFill>
              </a:rPr>
              <a:t>引進社區重建工作者做為援建單位與災民的構通橋梁</a:t>
            </a:r>
            <a:r>
              <a:rPr lang="zh-TW" altLang="en-US" sz="2800" b="1" dirty="0"/>
              <a:t>，藉由了解災民生活與文化背景，進行資源整合與社區營造</a:t>
            </a:r>
            <a:r>
              <a:rPr lang="en-US" altLang="zh-TW" sz="2600" b="1" dirty="0"/>
              <a:t>(</a:t>
            </a:r>
            <a:r>
              <a:rPr lang="zh-TW" altLang="zh-TW" sz="2000" b="1" dirty="0"/>
              <a:t>胡慕情，民國</a:t>
            </a:r>
            <a:r>
              <a:rPr lang="en-US" altLang="zh-TW" sz="2000" b="1" dirty="0"/>
              <a:t>99</a:t>
            </a:r>
            <a:r>
              <a:rPr lang="zh-TW" altLang="zh-TW" sz="2000" b="1" dirty="0"/>
              <a:t>年，「慈善霸權 退出山林」</a:t>
            </a:r>
            <a:r>
              <a:rPr lang="en-US" altLang="zh-TW" sz="2600" b="1" dirty="0"/>
              <a:t>)</a:t>
            </a:r>
            <a:r>
              <a:rPr lang="zh-TW" altLang="en-US" sz="2600" b="1" dirty="0"/>
              <a:t>。</a:t>
            </a:r>
            <a:endParaRPr lang="en-US" altLang="zh-TW" sz="2600" b="1" dirty="0"/>
          </a:p>
          <a:p>
            <a:pPr marL="457200" indent="-457200" algn="just">
              <a:spcAft>
                <a:spcPts val="600"/>
              </a:spcAft>
              <a:buFont typeface="Arial" panose="020B0604020202020204" pitchFamily="34" charset="0"/>
              <a:buChar char="•"/>
            </a:pPr>
            <a:r>
              <a:rPr lang="zh-TW" altLang="en-US" sz="2800" b="1" dirty="0"/>
              <a:t>發起勸募之政府機關或大型勸募團體亦可考慮匡列部分勸募所得</a:t>
            </a:r>
            <a:r>
              <a:rPr lang="zh-TW" altLang="en-US" sz="2800" b="1" dirty="0">
                <a:solidFill>
                  <a:srgbClr val="3333FF"/>
                </a:solidFill>
              </a:rPr>
              <a:t>成立專案，廣納在地組織及民間團體由不同面向投入重建</a:t>
            </a:r>
            <a:r>
              <a:rPr lang="zh-TW" altLang="en-US" sz="2800" b="1" dirty="0"/>
              <a:t>，發揮在地長期陪伴與多元化之優點</a:t>
            </a:r>
            <a:r>
              <a:rPr lang="en-US" altLang="zh-TW" sz="2600" b="1" dirty="0"/>
              <a:t>(</a:t>
            </a:r>
            <a:r>
              <a:rPr lang="zh-TW" altLang="zh-TW" sz="2000" b="1" dirty="0"/>
              <a:t>陳竹上、傅從喜、林萬億、謝志誠，民國</a:t>
            </a:r>
            <a:r>
              <a:rPr lang="en-US" altLang="zh-TW" sz="2000" b="1" dirty="0"/>
              <a:t>101</a:t>
            </a:r>
            <a:r>
              <a:rPr lang="zh-TW" altLang="zh-TW" sz="2000" b="1" dirty="0"/>
              <a:t>年，「我國災後勸募規範之法制發展與運作實況—以莫拉克風災後全國性勸募活動為例之法實證研究」</a:t>
            </a:r>
            <a:r>
              <a:rPr lang="en-US" altLang="zh-TW" sz="2600" b="1" dirty="0"/>
              <a:t>)</a:t>
            </a:r>
            <a:r>
              <a:rPr lang="zh-TW" altLang="en-US" sz="2600" b="1" dirty="0">
                <a:latin typeface="微軟正黑體" panose="020B0604030504040204" pitchFamily="34" charset="-120"/>
                <a:ea typeface="微軟正黑體" panose="020B0604030504040204" pitchFamily="34" charset="-120"/>
              </a:rPr>
              <a:t>，</a:t>
            </a:r>
            <a:r>
              <a:rPr lang="zh-TW" altLang="en-US" sz="2600" b="1" dirty="0"/>
              <a:t>藉此提供最適合災民需求的重建家園。</a:t>
            </a:r>
            <a:endParaRPr lang="en-US" altLang="zh-TW" sz="2600" b="1" dirty="0"/>
          </a:p>
        </p:txBody>
      </p:sp>
    </p:spTree>
    <p:extLst>
      <p:ext uri="{BB962C8B-B14F-4D97-AF65-F5344CB8AC3E}">
        <p14:creationId xmlns:p14="http://schemas.microsoft.com/office/powerpoint/2010/main" val="2448730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a:xfrm>
            <a:off x="746041" y="-56703"/>
            <a:ext cx="7772400" cy="1609344"/>
          </a:xfrm>
        </p:spPr>
        <p:txBody>
          <a:bodyPr>
            <a:normAutofit/>
          </a:bodyPr>
          <a:lstStyle/>
          <a:p>
            <a:pPr algn="ctr"/>
            <a:r>
              <a:rPr lang="zh-TW" altLang="en-US" dirty="0">
                <a:solidFill>
                  <a:srgbClr val="FF0000"/>
                </a:solidFill>
              </a:rPr>
              <a:t>三</a:t>
            </a:r>
            <a:r>
              <a:rPr lang="zh-TW" altLang="en-US"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rPr>
              <a:t>正視永久屋品質管理與保固</a:t>
            </a:r>
          </a:p>
        </p:txBody>
      </p:sp>
      <p:sp>
        <p:nvSpPr>
          <p:cNvPr id="3" name="內容版面配置區 2">
            <a:extLst>
              <a:ext uri="{FF2B5EF4-FFF2-40B4-BE49-F238E27FC236}">
                <a16:creationId xmlns:a16="http://schemas.microsoft.com/office/drawing/2014/main" id="{426A7D5A-1A16-4609-AB48-02D4DD8AE88E}"/>
              </a:ext>
            </a:extLst>
          </p:cNvPr>
          <p:cNvSpPr>
            <a:spLocks noGrp="1"/>
          </p:cNvSpPr>
          <p:nvPr>
            <p:ph idx="1"/>
          </p:nvPr>
        </p:nvSpPr>
        <p:spPr>
          <a:xfrm>
            <a:off x="2123728" y="5820303"/>
            <a:ext cx="7772400" cy="438944"/>
          </a:xfrm>
        </p:spPr>
        <p:txBody>
          <a:bodyPr>
            <a:noAutofit/>
          </a:bodyPr>
          <a:lstStyle/>
          <a:p>
            <a:pPr marL="0" indent="0">
              <a:spcBef>
                <a:spcPts val="0"/>
              </a:spcBef>
              <a:buNone/>
            </a:pPr>
            <a:r>
              <a:rPr lang="en-US" altLang="zh-TW" b="1" dirty="0"/>
              <a:t>110/12/2</a:t>
            </a:r>
            <a:r>
              <a:rPr lang="zh-TW" altLang="en-US" b="1" dirty="0"/>
              <a:t>現場受理臺東縣大武永久屋居民陳情</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21</a:t>
            </a:fld>
            <a:endParaRPr lang="zh-TW" altLang="en-US"/>
          </a:p>
        </p:txBody>
      </p:sp>
      <p:pic>
        <p:nvPicPr>
          <p:cNvPr id="6" name="圖片 5">
            <a:extLst>
              <a:ext uri="{FF2B5EF4-FFF2-40B4-BE49-F238E27FC236}">
                <a16:creationId xmlns:a16="http://schemas.microsoft.com/office/drawing/2014/main" id="{47AC3D0B-6A0D-4894-AE8B-3CA4ACBD0845}"/>
              </a:ext>
            </a:extLst>
          </p:cNvPr>
          <p:cNvPicPr>
            <a:picLocks noChangeAspect="1"/>
          </p:cNvPicPr>
          <p:nvPr/>
        </p:nvPicPr>
        <p:blipFill rotWithShape="1">
          <a:blip r:embed="rId2">
            <a:extLst>
              <a:ext uri="{28A0092B-C50C-407E-A947-70E740481C1C}">
                <a14:useLocalDpi xmlns:a14="http://schemas.microsoft.com/office/drawing/2010/main" val="0"/>
              </a:ext>
            </a:extLst>
          </a:blip>
          <a:srcRect t="9177" r="21055"/>
          <a:stretch/>
        </p:blipFill>
        <p:spPr>
          <a:xfrm>
            <a:off x="1221544" y="1340768"/>
            <a:ext cx="6821394" cy="4176464"/>
          </a:xfrm>
          <a:prstGeom prst="rect">
            <a:avLst/>
          </a:prstGeom>
        </p:spPr>
      </p:pic>
    </p:spTree>
    <p:extLst>
      <p:ext uri="{BB962C8B-B14F-4D97-AF65-F5344CB8AC3E}">
        <p14:creationId xmlns:p14="http://schemas.microsoft.com/office/powerpoint/2010/main" val="2928782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調查發現與意見三：</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22</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190885" y="1131933"/>
            <a:ext cx="8522333" cy="1769992"/>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600" b="1" dirty="0"/>
              <a:t>莫拉克永久屋政策係由中央政府與慈善團體主導，以「公私協力合作」模式，由民間慈善團體負責</a:t>
            </a:r>
            <a:r>
              <a:rPr lang="zh-TW" altLang="en-US" sz="2600" b="1" dirty="0">
                <a:solidFill>
                  <a:srgbClr val="3333FF"/>
                </a:solidFill>
              </a:rPr>
              <a:t>永久屋興建工作</a:t>
            </a:r>
            <a:r>
              <a:rPr lang="zh-TW" altLang="en-US" sz="2600" b="1" dirty="0"/>
              <a:t>，冀透過快速的異地重建，免費提供災民永久住宅，促其搬離安全疑慮地區，其建置</a:t>
            </a:r>
            <a:r>
              <a:rPr lang="zh-TW" altLang="en-US" sz="2600" b="1" dirty="0">
                <a:solidFill>
                  <a:srgbClr val="3333FF"/>
                </a:solidFill>
              </a:rPr>
              <a:t>支出約占民間募款總額之</a:t>
            </a:r>
            <a:r>
              <a:rPr lang="en-US" altLang="zh-TW" sz="2600" b="1" dirty="0">
                <a:solidFill>
                  <a:srgbClr val="3333FF"/>
                </a:solidFill>
                <a:highlight>
                  <a:srgbClr val="FFFF00"/>
                </a:highlight>
              </a:rPr>
              <a:t>33.36</a:t>
            </a:r>
            <a:r>
              <a:rPr lang="en-US" altLang="zh-TW" sz="2600" b="1" dirty="0">
                <a:solidFill>
                  <a:srgbClr val="3333FF"/>
                </a:solidFill>
              </a:rPr>
              <a:t>%</a:t>
            </a:r>
            <a:r>
              <a:rPr lang="zh-TW" altLang="en-US" sz="2600" b="1" dirty="0">
                <a:solidFill>
                  <a:srgbClr val="3333FF"/>
                </a:solidFill>
              </a:rPr>
              <a:t>。</a:t>
            </a:r>
            <a:endParaRPr lang="en-US" altLang="zh-TW" sz="2600" b="1" dirty="0">
              <a:solidFill>
                <a:srgbClr val="3333FF"/>
              </a:solidFill>
            </a:endParaRPr>
          </a:p>
        </p:txBody>
      </p:sp>
      <p:pic>
        <p:nvPicPr>
          <p:cNvPr id="3" name="圖片 2">
            <a:extLst>
              <a:ext uri="{FF2B5EF4-FFF2-40B4-BE49-F238E27FC236}">
                <a16:creationId xmlns:a16="http://schemas.microsoft.com/office/drawing/2014/main" id="{59EF33C4-D9FA-4EE0-81E8-5F3E2EAFCCBA}"/>
              </a:ext>
            </a:extLst>
          </p:cNvPr>
          <p:cNvPicPr>
            <a:picLocks noChangeAspect="1"/>
          </p:cNvPicPr>
          <p:nvPr/>
        </p:nvPicPr>
        <p:blipFill>
          <a:blip r:embed="rId3"/>
          <a:stretch>
            <a:fillRect/>
          </a:stretch>
        </p:blipFill>
        <p:spPr>
          <a:xfrm>
            <a:off x="755164" y="3103669"/>
            <a:ext cx="7958053" cy="3116692"/>
          </a:xfrm>
          <a:prstGeom prst="rect">
            <a:avLst/>
          </a:prstGeom>
        </p:spPr>
      </p:pic>
    </p:spTree>
    <p:extLst>
      <p:ext uri="{BB962C8B-B14F-4D97-AF65-F5344CB8AC3E}">
        <p14:creationId xmlns:p14="http://schemas.microsoft.com/office/powerpoint/2010/main" val="1103717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調查發現與意見三：</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23</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603870"/>
          </a:xfrm>
          <a:prstGeom prst="rect">
            <a:avLst/>
          </a:prstGeom>
        </p:spPr>
      </p:pic>
      <p:sp>
        <p:nvSpPr>
          <p:cNvPr id="80" name="標題 1"/>
          <p:cNvSpPr txBox="1">
            <a:spLocks/>
          </p:cNvSpPr>
          <p:nvPr/>
        </p:nvSpPr>
        <p:spPr>
          <a:xfrm>
            <a:off x="395536" y="1052736"/>
            <a:ext cx="8352928"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zh-TW" altLang="en-US" sz="2600" b="1" dirty="0"/>
              <a:t>本案實地履勘發現</a:t>
            </a:r>
            <a:r>
              <a:rPr lang="en-US" altLang="zh-TW" sz="2600" b="1" dirty="0"/>
              <a:t>:1.</a:t>
            </a:r>
            <a:r>
              <a:rPr lang="zh-TW" altLang="en-US" sz="2600" b="1" dirty="0"/>
              <a:t>各地莫拉克永久屋存在</a:t>
            </a:r>
            <a:r>
              <a:rPr lang="zh-TW" altLang="en-US" sz="2600" b="1" dirty="0">
                <a:solidFill>
                  <a:srgbClr val="3333FF"/>
                </a:solidFill>
              </a:rPr>
              <a:t>屋內外漏水、排水設計不良</a:t>
            </a:r>
            <a:r>
              <a:rPr lang="zh-TW" altLang="en-US" sz="2600" b="1" dirty="0">
                <a:solidFill>
                  <a:srgbClr val="3333FF"/>
                </a:solidFill>
                <a:latin typeface="微軟正黑體" panose="020B0604030504040204" pitchFamily="34" charset="-120"/>
                <a:ea typeface="微軟正黑體" panose="020B0604030504040204" pitchFamily="34" charset="-120"/>
              </a:rPr>
              <a:t>、</a:t>
            </a:r>
            <a:r>
              <a:rPr lang="zh-TW" altLang="en-US" sz="2600" b="1" dirty="0">
                <a:solidFill>
                  <a:srgbClr val="3333FF"/>
                </a:solidFill>
              </a:rPr>
              <a:t>獲配空間狹小擁擠不敷使用問題，而結構生鏽腐壞、不堪使用、排水不通、滯洪池嚴重淤塞、隔音效果差</a:t>
            </a:r>
            <a:r>
              <a:rPr lang="zh-TW" altLang="en-US" sz="2600" b="1" dirty="0"/>
              <a:t>等情形亦非少見。</a:t>
            </a:r>
            <a:r>
              <a:rPr lang="en-US" altLang="zh-TW" sz="2600" b="1" dirty="0"/>
              <a:t>2.</a:t>
            </a:r>
            <a:r>
              <a:rPr lang="zh-TW" altLang="en-US" sz="2600" b="1" dirty="0"/>
              <a:t>部分地區永久屋基地甚至出現</a:t>
            </a:r>
            <a:r>
              <a:rPr lang="zh-TW" altLang="en-US" sz="2600" b="1" dirty="0">
                <a:solidFill>
                  <a:srgbClr val="3333FF"/>
                </a:solidFill>
              </a:rPr>
              <a:t>地層下陷、地基掏空</a:t>
            </a:r>
            <a:r>
              <a:rPr lang="zh-TW" altLang="en-US" sz="2600" b="1" dirty="0"/>
              <a:t>等安全疑慮，嚴重影響永久屋居民生活品質與居住安全。</a:t>
            </a:r>
            <a:endParaRPr lang="en-US" altLang="zh-TW" sz="2600" b="1" dirty="0"/>
          </a:p>
        </p:txBody>
      </p:sp>
      <p:pic>
        <p:nvPicPr>
          <p:cNvPr id="2" name="圖片 1">
            <a:extLst>
              <a:ext uri="{FF2B5EF4-FFF2-40B4-BE49-F238E27FC236}">
                <a16:creationId xmlns:a16="http://schemas.microsoft.com/office/drawing/2014/main" id="{BEC13F08-77D9-4BEB-BBA6-44637048B011}"/>
              </a:ext>
            </a:extLst>
          </p:cNvPr>
          <p:cNvPicPr>
            <a:picLocks noChangeAspect="1"/>
          </p:cNvPicPr>
          <p:nvPr/>
        </p:nvPicPr>
        <p:blipFill>
          <a:blip r:embed="rId3"/>
          <a:stretch>
            <a:fillRect/>
          </a:stretch>
        </p:blipFill>
        <p:spPr>
          <a:xfrm>
            <a:off x="539552" y="3143248"/>
            <a:ext cx="7797535" cy="3886151"/>
          </a:xfrm>
          <a:prstGeom prst="rect">
            <a:avLst/>
          </a:prstGeom>
        </p:spPr>
      </p:pic>
    </p:spTree>
    <p:extLst>
      <p:ext uri="{BB962C8B-B14F-4D97-AF65-F5344CB8AC3E}">
        <p14:creationId xmlns:p14="http://schemas.microsoft.com/office/powerpoint/2010/main" val="117670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200" dirty="0">
                <a:solidFill>
                  <a:schemeClr val="accent5">
                    <a:lumMod val="50000"/>
                  </a:schemeClr>
                </a:solidFill>
              </a:rPr>
              <a:t>調查發現與意見三：以臺東大武永久屋為例</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24</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pic>
        <p:nvPicPr>
          <p:cNvPr id="6" name="圖片 5">
            <a:extLst>
              <a:ext uri="{FF2B5EF4-FFF2-40B4-BE49-F238E27FC236}">
                <a16:creationId xmlns:a16="http://schemas.microsoft.com/office/drawing/2014/main" id="{EAC9A86B-64EC-40E9-AC4D-9FD7D2D141CE}"/>
              </a:ext>
            </a:extLst>
          </p:cNvPr>
          <p:cNvPicPr>
            <a:picLocks noChangeAspect="1"/>
          </p:cNvPicPr>
          <p:nvPr/>
        </p:nvPicPr>
        <p:blipFill>
          <a:blip r:embed="rId3"/>
          <a:stretch>
            <a:fillRect/>
          </a:stretch>
        </p:blipFill>
        <p:spPr>
          <a:xfrm>
            <a:off x="107504" y="896534"/>
            <a:ext cx="4484127" cy="5628809"/>
          </a:xfrm>
          <a:prstGeom prst="rect">
            <a:avLst/>
          </a:prstGeom>
        </p:spPr>
      </p:pic>
      <p:pic>
        <p:nvPicPr>
          <p:cNvPr id="7" name="圖片 6">
            <a:extLst>
              <a:ext uri="{FF2B5EF4-FFF2-40B4-BE49-F238E27FC236}">
                <a16:creationId xmlns:a16="http://schemas.microsoft.com/office/drawing/2014/main" id="{631CB1C1-C90B-4204-8A3C-65E97C5C2AD9}"/>
              </a:ext>
            </a:extLst>
          </p:cNvPr>
          <p:cNvPicPr>
            <a:picLocks noChangeAspect="1"/>
          </p:cNvPicPr>
          <p:nvPr/>
        </p:nvPicPr>
        <p:blipFill>
          <a:blip r:embed="rId4"/>
          <a:stretch>
            <a:fillRect/>
          </a:stretch>
        </p:blipFill>
        <p:spPr>
          <a:xfrm>
            <a:off x="4420174" y="875167"/>
            <a:ext cx="4484127" cy="5658966"/>
          </a:xfrm>
          <a:prstGeom prst="rect">
            <a:avLst/>
          </a:prstGeom>
        </p:spPr>
      </p:pic>
    </p:spTree>
    <p:extLst>
      <p:ext uri="{BB962C8B-B14F-4D97-AF65-F5344CB8AC3E}">
        <p14:creationId xmlns:p14="http://schemas.microsoft.com/office/powerpoint/2010/main" val="1187791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調查發現與意見三：</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25</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52536" y="3068960"/>
            <a:ext cx="5663895" cy="15243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莫拉克災後，政府與民間齊力推動重建工作，並為追求效率迅速安置受災戶，趕工興建永久屋，</a:t>
            </a:r>
            <a:r>
              <a:rPr lang="en-US" altLang="zh-TW" sz="2800" b="1" dirty="0">
                <a:solidFill>
                  <a:srgbClr val="3333FF"/>
                </a:solidFill>
              </a:rPr>
              <a:t>43</a:t>
            </a:r>
            <a:r>
              <a:rPr lang="zh-TW" altLang="en-US" sz="2800" b="1" dirty="0">
                <a:solidFill>
                  <a:srgbClr val="3333FF"/>
                </a:solidFill>
              </a:rPr>
              <a:t>處基地中計有</a:t>
            </a:r>
            <a:r>
              <a:rPr lang="en-US" altLang="zh-TW" sz="2800" b="1" dirty="0">
                <a:solidFill>
                  <a:srgbClr val="3333FF"/>
                </a:solidFill>
              </a:rPr>
              <a:t>26</a:t>
            </a:r>
            <a:r>
              <a:rPr lang="zh-TW" altLang="en-US" sz="2800" b="1" dirty="0">
                <a:solidFill>
                  <a:srgbClr val="3333FF"/>
                </a:solidFill>
              </a:rPr>
              <a:t>處基地完工時間不到一年，約佔全體基地數六成</a:t>
            </a:r>
            <a:r>
              <a:rPr lang="zh-TW" altLang="en-US" sz="2800" b="1" dirty="0"/>
              <a:t>。</a:t>
            </a:r>
            <a:r>
              <a:rPr lang="zh-TW" altLang="en-US" sz="2800" b="1" dirty="0">
                <a:solidFill>
                  <a:srgbClr val="3333FF"/>
                </a:solidFill>
              </a:rPr>
              <a:t>然或因時間緊迫、或因建材、工法未符合當地環境及災民期待，各基地保固期也不一致</a:t>
            </a:r>
            <a:r>
              <a:rPr lang="zh-TW" altLang="en-US" sz="2800" b="1" dirty="0">
                <a:solidFill>
                  <a:srgbClr val="3333FF"/>
                </a:solidFill>
                <a:latin typeface="微軟正黑體" panose="020B0604030504040204" pitchFamily="34" charset="-120"/>
                <a:ea typeface="微軟正黑體" panose="020B0604030504040204" pitchFamily="34" charset="-120"/>
              </a:rPr>
              <a:t>，</a:t>
            </a:r>
            <a:r>
              <a:rPr lang="zh-TW" altLang="en-US" sz="2800" b="1" dirty="0">
                <a:solidFill>
                  <a:srgbClr val="3333FF"/>
                </a:solidFill>
              </a:rPr>
              <a:t>肇致永久屋住戶對於建築品質與保固問題迭有爭執。</a:t>
            </a:r>
          </a:p>
          <a:p>
            <a:pPr marL="457200" indent="-457200" algn="just">
              <a:spcAft>
                <a:spcPts val="600"/>
              </a:spcAft>
              <a:buFont typeface="Arial" panose="020B0604020202020204" pitchFamily="34" charset="0"/>
              <a:buChar char="•"/>
            </a:pPr>
            <a:r>
              <a:rPr lang="zh-TW" altLang="en-US" sz="2800" b="1" dirty="0"/>
              <a:t>政府未來辦理類似工作時，</a:t>
            </a:r>
            <a:r>
              <a:rPr lang="zh-TW" altLang="en-US" sz="2800" b="1" dirty="0">
                <a:solidFill>
                  <a:srgbClr val="3333FF"/>
                </a:solidFill>
              </a:rPr>
              <a:t>允宜</a:t>
            </a:r>
            <a:r>
              <a:rPr lang="zh-TW" altLang="zh-TW" sz="2800" b="1" dirty="0">
                <a:solidFill>
                  <a:srgbClr val="3333FF"/>
                </a:solidFill>
              </a:rPr>
              <a:t>檢討使用「永久屋」名稱之妥適性</a:t>
            </a:r>
            <a:r>
              <a:rPr lang="zh-TW" altLang="zh-TW" sz="2800" b="1" dirty="0"/>
              <a:t>，並</a:t>
            </a:r>
            <a:r>
              <a:rPr lang="zh-TW" altLang="en-US" sz="2800" b="1" dirty="0">
                <a:solidFill>
                  <a:srgbClr val="3333FF"/>
                </a:solidFill>
              </a:rPr>
              <a:t>引進第三方驗收單位及明定保固責任期限，以確保永久屋工程品質</a:t>
            </a:r>
            <a:r>
              <a:rPr lang="zh-TW" altLang="en-US" sz="2800" b="1" dirty="0"/>
              <a:t>，避免相關爭議一再發生。</a:t>
            </a:r>
            <a:endParaRPr lang="en-US" altLang="zh-TW" sz="2800" b="1" dirty="0"/>
          </a:p>
        </p:txBody>
      </p:sp>
      <p:graphicFrame>
        <p:nvGraphicFramePr>
          <p:cNvPr id="7" name="表格 6">
            <a:extLst>
              <a:ext uri="{FF2B5EF4-FFF2-40B4-BE49-F238E27FC236}">
                <a16:creationId xmlns:a16="http://schemas.microsoft.com/office/drawing/2014/main" id="{1F23C6EA-6A54-4E89-8CF5-6CAC5D52EB6D}"/>
              </a:ext>
            </a:extLst>
          </p:cNvPr>
          <p:cNvGraphicFramePr>
            <a:graphicFrameLocks noGrp="1"/>
          </p:cNvGraphicFramePr>
          <p:nvPr>
            <p:extLst>
              <p:ext uri="{D42A27DB-BD31-4B8C-83A1-F6EECF244321}">
                <p14:modId xmlns:p14="http://schemas.microsoft.com/office/powerpoint/2010/main" val="808820832"/>
              </p:ext>
            </p:extLst>
          </p:nvPr>
        </p:nvGraphicFramePr>
        <p:xfrm>
          <a:off x="5508104" y="980728"/>
          <a:ext cx="3366549" cy="5184554"/>
        </p:xfrm>
        <a:graphic>
          <a:graphicData uri="http://schemas.openxmlformats.org/drawingml/2006/table">
            <a:tbl>
              <a:tblPr firstRow="1" firstCol="1" bandRow="1">
                <a:tableStyleId>{5C22544A-7EE6-4342-B048-85BDC9FD1C3A}</a:tableStyleId>
              </a:tblPr>
              <a:tblGrid>
                <a:gridCol w="802987">
                  <a:extLst>
                    <a:ext uri="{9D8B030D-6E8A-4147-A177-3AD203B41FA5}">
                      <a16:colId xmlns:a16="http://schemas.microsoft.com/office/drawing/2014/main" val="1547956149"/>
                    </a:ext>
                  </a:extLst>
                </a:gridCol>
                <a:gridCol w="1415747">
                  <a:extLst>
                    <a:ext uri="{9D8B030D-6E8A-4147-A177-3AD203B41FA5}">
                      <a16:colId xmlns:a16="http://schemas.microsoft.com/office/drawing/2014/main" val="839498166"/>
                    </a:ext>
                  </a:extLst>
                </a:gridCol>
                <a:gridCol w="1147815">
                  <a:extLst>
                    <a:ext uri="{9D8B030D-6E8A-4147-A177-3AD203B41FA5}">
                      <a16:colId xmlns:a16="http://schemas.microsoft.com/office/drawing/2014/main" val="3152373211"/>
                    </a:ext>
                  </a:extLst>
                </a:gridCol>
              </a:tblGrid>
              <a:tr h="527579">
                <a:tc>
                  <a:txBody>
                    <a:bodyPr/>
                    <a:lstStyle/>
                    <a:p>
                      <a:pPr algn="dist">
                        <a:spcAft>
                          <a:spcPts val="0"/>
                        </a:spcAft>
                      </a:pPr>
                      <a:r>
                        <a:rPr lang="zh-TW" sz="2000" kern="0" dirty="0">
                          <a:effectLst/>
                        </a:rPr>
                        <a:t>縣市別</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dist">
                        <a:spcAft>
                          <a:spcPts val="0"/>
                        </a:spcAft>
                      </a:pPr>
                      <a:r>
                        <a:rPr lang="zh-TW" sz="2000" kern="0" dirty="0">
                          <a:effectLst/>
                        </a:rPr>
                        <a:t>永久屋名稱</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dist">
                        <a:spcAft>
                          <a:spcPts val="0"/>
                        </a:spcAft>
                      </a:pPr>
                      <a:r>
                        <a:rPr lang="zh-TW" sz="2000" kern="0">
                          <a:effectLst/>
                        </a:rPr>
                        <a:t>興建天數</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1840276625"/>
                  </a:ext>
                </a:extLst>
              </a:tr>
              <a:tr h="612554">
                <a:tc>
                  <a:txBody>
                    <a:bodyPr/>
                    <a:lstStyle/>
                    <a:p>
                      <a:pPr algn="ctr">
                        <a:spcAft>
                          <a:spcPts val="0"/>
                        </a:spcAft>
                      </a:pPr>
                      <a:r>
                        <a:rPr lang="zh-TW" sz="2000" kern="0" dirty="0">
                          <a:effectLst/>
                        </a:rPr>
                        <a:t>高雄市</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杉林大愛園區第</a:t>
                      </a:r>
                      <a:r>
                        <a:rPr lang="en-US" sz="2000" kern="0" dirty="0">
                          <a:effectLst/>
                        </a:rPr>
                        <a:t>1</a:t>
                      </a:r>
                      <a:r>
                        <a:rPr lang="zh-TW" sz="2000" kern="0" dirty="0">
                          <a:effectLst/>
                        </a:rPr>
                        <a:t>期</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a:effectLst/>
                        </a:rPr>
                        <a:t>89</a:t>
                      </a:r>
                      <a:r>
                        <a:rPr lang="zh-TW" sz="2000" kern="0">
                          <a:effectLst/>
                        </a:rPr>
                        <a:t>天</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1510053467"/>
                  </a:ext>
                </a:extLst>
              </a:tr>
              <a:tr h="703440">
                <a:tc>
                  <a:txBody>
                    <a:bodyPr/>
                    <a:lstStyle/>
                    <a:p>
                      <a:pPr algn="ctr">
                        <a:spcAft>
                          <a:spcPts val="0"/>
                        </a:spcAft>
                      </a:pPr>
                      <a:r>
                        <a:rPr lang="zh-TW" sz="2000" kern="0">
                          <a:effectLst/>
                        </a:rPr>
                        <a:t>屏東縣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長治百合部落園區第</a:t>
                      </a:r>
                      <a:r>
                        <a:rPr lang="en-US" sz="2000" kern="0" dirty="0">
                          <a:effectLst/>
                        </a:rPr>
                        <a:t>1</a:t>
                      </a:r>
                      <a:r>
                        <a:rPr lang="zh-TW" sz="2000" kern="0" dirty="0">
                          <a:effectLst/>
                        </a:rPr>
                        <a:t>期</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a:effectLst/>
                        </a:rPr>
                        <a:t>103</a:t>
                      </a:r>
                      <a:r>
                        <a:rPr lang="zh-TW" sz="2000" kern="0">
                          <a:effectLst/>
                        </a:rPr>
                        <a:t>天</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413596456"/>
                  </a:ext>
                </a:extLst>
              </a:tr>
              <a:tr h="527579">
                <a:tc>
                  <a:txBody>
                    <a:bodyPr/>
                    <a:lstStyle/>
                    <a:p>
                      <a:pPr algn="ctr">
                        <a:spcAft>
                          <a:spcPts val="0"/>
                        </a:spcAft>
                      </a:pPr>
                      <a:r>
                        <a:rPr lang="zh-TW" sz="2000" kern="0">
                          <a:effectLst/>
                        </a:rPr>
                        <a:t>臺東縣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大武永久屋</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110</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861937699"/>
                  </a:ext>
                </a:extLst>
              </a:tr>
              <a:tr h="527579">
                <a:tc>
                  <a:txBody>
                    <a:bodyPr/>
                    <a:lstStyle/>
                    <a:p>
                      <a:pPr algn="ctr">
                        <a:spcAft>
                          <a:spcPts val="0"/>
                        </a:spcAft>
                      </a:pPr>
                      <a:r>
                        <a:rPr lang="zh-TW" sz="2000" kern="0">
                          <a:effectLst/>
                        </a:rPr>
                        <a:t>嘉義縣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日滿社區</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110</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1323022475"/>
                  </a:ext>
                </a:extLst>
              </a:tr>
              <a:tr h="527579">
                <a:tc>
                  <a:txBody>
                    <a:bodyPr/>
                    <a:lstStyle/>
                    <a:p>
                      <a:pPr algn="ctr">
                        <a:spcAft>
                          <a:spcPts val="0"/>
                        </a:spcAft>
                      </a:pPr>
                      <a:r>
                        <a:rPr lang="zh-TW" sz="2000" kern="0">
                          <a:effectLst/>
                        </a:rPr>
                        <a:t>屏東縣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新豐村</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a:effectLst/>
                        </a:rPr>
                        <a:t>122</a:t>
                      </a:r>
                      <a:r>
                        <a:rPr lang="zh-TW" sz="2000" kern="0">
                          <a:effectLst/>
                        </a:rPr>
                        <a:t>天</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353796013"/>
                  </a:ext>
                </a:extLst>
              </a:tr>
              <a:tr h="527579">
                <a:tc>
                  <a:txBody>
                    <a:bodyPr/>
                    <a:lstStyle/>
                    <a:p>
                      <a:pPr algn="ctr">
                        <a:spcAft>
                          <a:spcPts val="0"/>
                        </a:spcAft>
                      </a:pPr>
                      <a:r>
                        <a:rPr lang="zh-TW" sz="2000" kern="0">
                          <a:effectLst/>
                        </a:rPr>
                        <a:t>臺南市</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玉井大愛社區</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136</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880499345"/>
                  </a:ext>
                </a:extLst>
              </a:tr>
              <a:tr h="527579">
                <a:tc>
                  <a:txBody>
                    <a:bodyPr/>
                    <a:lstStyle/>
                    <a:p>
                      <a:pPr algn="ctr">
                        <a:spcAft>
                          <a:spcPts val="0"/>
                        </a:spcAft>
                      </a:pPr>
                      <a:r>
                        <a:rPr lang="zh-TW" sz="2000" kern="0">
                          <a:effectLst/>
                        </a:rPr>
                        <a:t>南投縣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a:effectLst/>
                        </a:rPr>
                        <a:t>紅立新邨</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149</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851417954"/>
                  </a:ext>
                </a:extLst>
              </a:tr>
            </a:tbl>
          </a:graphicData>
        </a:graphic>
      </p:graphicFrame>
    </p:spTree>
    <p:extLst>
      <p:ext uri="{BB962C8B-B14F-4D97-AF65-F5344CB8AC3E}">
        <p14:creationId xmlns:p14="http://schemas.microsoft.com/office/powerpoint/2010/main" val="220637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調查發現與意見三：</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26</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35496" y="3068960"/>
            <a:ext cx="5112568"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600" b="1" dirty="0"/>
              <a:t>原民會於「前瞻基礎建設計畫」編列預算補助原住民修繕永久屋</a:t>
            </a:r>
            <a:r>
              <a:rPr lang="en-US" altLang="zh-TW" sz="2600" b="1" dirty="0"/>
              <a:t>(</a:t>
            </a:r>
            <a:r>
              <a:rPr lang="zh-TW" altLang="en-US" sz="2600" b="1" dirty="0"/>
              <a:t>每戶最高</a:t>
            </a:r>
            <a:r>
              <a:rPr lang="en-US" altLang="zh-TW" sz="2600" b="1" dirty="0"/>
              <a:t>10</a:t>
            </a:r>
            <a:r>
              <a:rPr lang="zh-TW" altLang="en-US" sz="2600" b="1" dirty="0"/>
              <a:t>萬元</a:t>
            </a:r>
            <a:r>
              <a:rPr lang="en-US" altLang="zh-TW" sz="2600" b="1" dirty="0"/>
              <a:t>)</a:t>
            </a:r>
            <a:r>
              <a:rPr lang="zh-TW" altLang="en-US" sz="2600" b="1" dirty="0"/>
              <a:t>，然因</a:t>
            </a:r>
            <a:r>
              <a:rPr lang="zh-TW" altLang="en-US" sz="2600" b="1" dirty="0">
                <a:solidFill>
                  <a:srgbClr val="3333FF"/>
                </a:solidFill>
              </a:rPr>
              <a:t>補助未及於漢族居民，導致不公平的訾議不斷</a:t>
            </a:r>
            <a:r>
              <a:rPr lang="zh-TW" altLang="en-US" sz="2600" b="1" dirty="0"/>
              <a:t>。</a:t>
            </a:r>
            <a:r>
              <a:rPr lang="zh-TW" altLang="en-US" sz="2800" b="1" dirty="0"/>
              <a:t>基於政府照顧人民立場，允宜不分居民族群，研議一視同仁的修繕補助方案。</a:t>
            </a:r>
            <a:endParaRPr lang="en-US" altLang="zh-TW" sz="2800" b="1" dirty="0"/>
          </a:p>
          <a:p>
            <a:pPr marL="457200" indent="-457200" algn="just">
              <a:spcAft>
                <a:spcPts val="600"/>
              </a:spcAft>
              <a:buFont typeface="Arial" panose="020B0604020202020204" pitchFamily="34" charset="0"/>
              <a:buChar char="•"/>
            </a:pPr>
            <a:r>
              <a:rPr lang="zh-TW" altLang="en-US" sz="2800" b="1" dirty="0"/>
              <a:t>針對問題</a:t>
            </a:r>
            <a:r>
              <a:rPr lang="zh-TW" altLang="en-US" sz="2800" b="1" dirty="0">
                <a:solidFill>
                  <a:srgbClr val="3333FF"/>
                </a:solidFill>
              </a:rPr>
              <a:t>特別嚴重、難以透過修繕補助解決的永久屋基地</a:t>
            </a:r>
            <a:r>
              <a:rPr lang="en-US" altLang="zh-TW" sz="2800" b="1" dirty="0"/>
              <a:t>(</a:t>
            </a:r>
            <a:r>
              <a:rPr lang="zh-TW" altLang="en-US" sz="2800" b="1" dirty="0"/>
              <a:t>如臺東大武永久屋或其他地層下陷、地基掏空之個案</a:t>
            </a:r>
            <a:r>
              <a:rPr lang="en-US" altLang="zh-TW" sz="2800" b="1" dirty="0"/>
              <a:t>)</a:t>
            </a:r>
            <a:r>
              <a:rPr lang="zh-TW" altLang="en-US" sz="2800" b="1" dirty="0">
                <a:solidFill>
                  <a:srgbClr val="3333FF"/>
                </a:solidFill>
              </a:rPr>
              <a:t>進行總體檢與專案改善</a:t>
            </a:r>
            <a:r>
              <a:rPr lang="zh-TW" altLang="en-US" sz="2800" b="1" dirty="0"/>
              <a:t>，徹底解決永久屋全體居民面臨之居住困擾。</a:t>
            </a:r>
            <a:endParaRPr lang="en-US" altLang="zh-TW" sz="2800" b="1" dirty="0"/>
          </a:p>
          <a:p>
            <a:pPr marL="514350" indent="-514350" algn="just">
              <a:spcAft>
                <a:spcPts val="600"/>
              </a:spcAft>
              <a:buFont typeface="+mj-lt"/>
              <a:buAutoNum type="arabicPeriod"/>
            </a:pPr>
            <a:endParaRPr lang="zh-TW" altLang="en-US" sz="2600" b="1" dirty="0"/>
          </a:p>
        </p:txBody>
      </p:sp>
      <p:graphicFrame>
        <p:nvGraphicFramePr>
          <p:cNvPr id="2" name="表格 1">
            <a:extLst>
              <a:ext uri="{FF2B5EF4-FFF2-40B4-BE49-F238E27FC236}">
                <a16:creationId xmlns:a16="http://schemas.microsoft.com/office/drawing/2014/main" id="{1F23C6EA-6A54-4E89-8CF5-6CAC5D52EB6D}"/>
              </a:ext>
            </a:extLst>
          </p:cNvPr>
          <p:cNvGraphicFramePr>
            <a:graphicFrameLocks noGrp="1"/>
          </p:cNvGraphicFramePr>
          <p:nvPr>
            <p:extLst>
              <p:ext uri="{D42A27DB-BD31-4B8C-83A1-F6EECF244321}">
                <p14:modId xmlns:p14="http://schemas.microsoft.com/office/powerpoint/2010/main" val="2900198209"/>
              </p:ext>
            </p:extLst>
          </p:nvPr>
        </p:nvGraphicFramePr>
        <p:xfrm>
          <a:off x="5508104" y="772736"/>
          <a:ext cx="3366549" cy="5184554"/>
        </p:xfrm>
        <a:graphic>
          <a:graphicData uri="http://schemas.openxmlformats.org/drawingml/2006/table">
            <a:tbl>
              <a:tblPr firstRow="1" firstCol="1" bandRow="1">
                <a:tableStyleId>{5C22544A-7EE6-4342-B048-85BDC9FD1C3A}</a:tableStyleId>
              </a:tblPr>
              <a:tblGrid>
                <a:gridCol w="802987">
                  <a:extLst>
                    <a:ext uri="{9D8B030D-6E8A-4147-A177-3AD203B41FA5}">
                      <a16:colId xmlns:a16="http://schemas.microsoft.com/office/drawing/2014/main" val="1547956149"/>
                    </a:ext>
                  </a:extLst>
                </a:gridCol>
                <a:gridCol w="1415747">
                  <a:extLst>
                    <a:ext uri="{9D8B030D-6E8A-4147-A177-3AD203B41FA5}">
                      <a16:colId xmlns:a16="http://schemas.microsoft.com/office/drawing/2014/main" val="839498166"/>
                    </a:ext>
                  </a:extLst>
                </a:gridCol>
                <a:gridCol w="1147815">
                  <a:extLst>
                    <a:ext uri="{9D8B030D-6E8A-4147-A177-3AD203B41FA5}">
                      <a16:colId xmlns:a16="http://schemas.microsoft.com/office/drawing/2014/main" val="3152373211"/>
                    </a:ext>
                  </a:extLst>
                </a:gridCol>
              </a:tblGrid>
              <a:tr h="527579">
                <a:tc>
                  <a:txBody>
                    <a:bodyPr/>
                    <a:lstStyle/>
                    <a:p>
                      <a:pPr algn="dist">
                        <a:spcAft>
                          <a:spcPts val="0"/>
                        </a:spcAft>
                      </a:pPr>
                      <a:r>
                        <a:rPr lang="zh-TW" sz="2000" kern="0" dirty="0">
                          <a:effectLst/>
                        </a:rPr>
                        <a:t>縣市別</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dist">
                        <a:spcAft>
                          <a:spcPts val="0"/>
                        </a:spcAft>
                      </a:pPr>
                      <a:r>
                        <a:rPr lang="zh-TW" sz="2000" kern="0" dirty="0">
                          <a:effectLst/>
                        </a:rPr>
                        <a:t>永久屋名稱</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dist">
                        <a:spcAft>
                          <a:spcPts val="0"/>
                        </a:spcAft>
                      </a:pPr>
                      <a:r>
                        <a:rPr lang="zh-TW" sz="2000" kern="0">
                          <a:effectLst/>
                        </a:rPr>
                        <a:t>興建天數</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1840276625"/>
                  </a:ext>
                </a:extLst>
              </a:tr>
              <a:tr h="612554">
                <a:tc>
                  <a:txBody>
                    <a:bodyPr/>
                    <a:lstStyle/>
                    <a:p>
                      <a:pPr algn="ctr">
                        <a:spcAft>
                          <a:spcPts val="0"/>
                        </a:spcAft>
                      </a:pPr>
                      <a:r>
                        <a:rPr lang="zh-TW" sz="2000" kern="0" dirty="0">
                          <a:effectLst/>
                        </a:rPr>
                        <a:t>高雄市</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杉林大愛園區第</a:t>
                      </a:r>
                      <a:r>
                        <a:rPr lang="en-US" sz="2000" kern="0" dirty="0">
                          <a:effectLst/>
                        </a:rPr>
                        <a:t>1</a:t>
                      </a:r>
                      <a:r>
                        <a:rPr lang="zh-TW" sz="2000" kern="0" dirty="0">
                          <a:effectLst/>
                        </a:rPr>
                        <a:t>期</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a:effectLst/>
                        </a:rPr>
                        <a:t>89</a:t>
                      </a:r>
                      <a:r>
                        <a:rPr lang="zh-TW" sz="2000" kern="0">
                          <a:effectLst/>
                        </a:rPr>
                        <a:t>天</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1510053467"/>
                  </a:ext>
                </a:extLst>
              </a:tr>
              <a:tr h="703440">
                <a:tc>
                  <a:txBody>
                    <a:bodyPr/>
                    <a:lstStyle/>
                    <a:p>
                      <a:pPr algn="ctr">
                        <a:spcAft>
                          <a:spcPts val="0"/>
                        </a:spcAft>
                      </a:pPr>
                      <a:r>
                        <a:rPr lang="zh-TW" sz="2000" kern="0">
                          <a:effectLst/>
                        </a:rPr>
                        <a:t>屏東縣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長治百合部落園區第</a:t>
                      </a:r>
                      <a:r>
                        <a:rPr lang="en-US" sz="2000" kern="0" dirty="0">
                          <a:effectLst/>
                        </a:rPr>
                        <a:t>1</a:t>
                      </a:r>
                      <a:r>
                        <a:rPr lang="zh-TW" sz="2000" kern="0" dirty="0">
                          <a:effectLst/>
                        </a:rPr>
                        <a:t>期</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a:effectLst/>
                        </a:rPr>
                        <a:t>103</a:t>
                      </a:r>
                      <a:r>
                        <a:rPr lang="zh-TW" sz="2000" kern="0">
                          <a:effectLst/>
                        </a:rPr>
                        <a:t>天</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413596456"/>
                  </a:ext>
                </a:extLst>
              </a:tr>
              <a:tr h="527579">
                <a:tc>
                  <a:txBody>
                    <a:bodyPr/>
                    <a:lstStyle/>
                    <a:p>
                      <a:pPr algn="ctr">
                        <a:spcAft>
                          <a:spcPts val="0"/>
                        </a:spcAft>
                      </a:pPr>
                      <a:r>
                        <a:rPr lang="zh-TW" sz="2000" kern="0">
                          <a:effectLst/>
                        </a:rPr>
                        <a:t>臺東縣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大武永久屋</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110</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861937699"/>
                  </a:ext>
                </a:extLst>
              </a:tr>
              <a:tr h="527579">
                <a:tc>
                  <a:txBody>
                    <a:bodyPr/>
                    <a:lstStyle/>
                    <a:p>
                      <a:pPr algn="ctr">
                        <a:spcAft>
                          <a:spcPts val="0"/>
                        </a:spcAft>
                      </a:pPr>
                      <a:r>
                        <a:rPr lang="zh-TW" sz="2000" kern="0">
                          <a:effectLst/>
                        </a:rPr>
                        <a:t>嘉義縣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日滿社區</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110</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1323022475"/>
                  </a:ext>
                </a:extLst>
              </a:tr>
              <a:tr h="527579">
                <a:tc>
                  <a:txBody>
                    <a:bodyPr/>
                    <a:lstStyle/>
                    <a:p>
                      <a:pPr algn="ctr">
                        <a:spcAft>
                          <a:spcPts val="0"/>
                        </a:spcAft>
                      </a:pPr>
                      <a:r>
                        <a:rPr lang="zh-TW" sz="2000" kern="0">
                          <a:effectLst/>
                        </a:rPr>
                        <a:t>屏東縣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新豐村</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a:effectLst/>
                        </a:rPr>
                        <a:t>122</a:t>
                      </a:r>
                      <a:r>
                        <a:rPr lang="zh-TW" sz="2000" kern="0">
                          <a:effectLst/>
                        </a:rPr>
                        <a:t>天</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353796013"/>
                  </a:ext>
                </a:extLst>
              </a:tr>
              <a:tr h="527579">
                <a:tc>
                  <a:txBody>
                    <a:bodyPr/>
                    <a:lstStyle/>
                    <a:p>
                      <a:pPr algn="ctr">
                        <a:spcAft>
                          <a:spcPts val="0"/>
                        </a:spcAft>
                      </a:pPr>
                      <a:r>
                        <a:rPr lang="zh-TW" sz="2000" kern="0">
                          <a:effectLst/>
                        </a:rPr>
                        <a:t>臺南市</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dirty="0">
                          <a:effectLst/>
                        </a:rPr>
                        <a:t>玉井大愛社區</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136</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880499345"/>
                  </a:ext>
                </a:extLst>
              </a:tr>
              <a:tr h="527579">
                <a:tc>
                  <a:txBody>
                    <a:bodyPr/>
                    <a:lstStyle/>
                    <a:p>
                      <a:pPr algn="ctr">
                        <a:spcAft>
                          <a:spcPts val="0"/>
                        </a:spcAft>
                      </a:pPr>
                      <a:r>
                        <a:rPr lang="zh-TW" sz="2000" kern="0">
                          <a:effectLst/>
                        </a:rPr>
                        <a:t>南投縣</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zh-TW" sz="2000" kern="0">
                          <a:effectLst/>
                        </a:rPr>
                        <a:t>紅立新邨</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tc>
                  <a:txBody>
                    <a:bodyPr/>
                    <a:lstStyle/>
                    <a:p>
                      <a:pPr algn="ctr">
                        <a:spcAft>
                          <a:spcPts val="0"/>
                        </a:spcAft>
                      </a:pPr>
                      <a:r>
                        <a:rPr lang="en-US" sz="2000" kern="0" dirty="0">
                          <a:effectLst/>
                        </a:rPr>
                        <a:t>149</a:t>
                      </a:r>
                      <a:r>
                        <a:rPr lang="zh-TW" sz="2000" kern="0" dirty="0">
                          <a:effectLst/>
                        </a:rPr>
                        <a:t>天</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9008" marR="49008" marT="0" marB="0" anchor="ctr"/>
                </a:tc>
                <a:extLst>
                  <a:ext uri="{0D108BD9-81ED-4DB2-BD59-A6C34878D82A}">
                    <a16:rowId xmlns:a16="http://schemas.microsoft.com/office/drawing/2014/main" val="2851417954"/>
                  </a:ext>
                </a:extLst>
              </a:tr>
            </a:tbl>
          </a:graphicData>
        </a:graphic>
      </p:graphicFrame>
    </p:spTree>
    <p:extLst>
      <p:ext uri="{BB962C8B-B14F-4D97-AF65-F5344CB8AC3E}">
        <p14:creationId xmlns:p14="http://schemas.microsoft.com/office/powerpoint/2010/main" val="1358686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p:txBody>
          <a:bodyPr>
            <a:normAutofit/>
          </a:bodyPr>
          <a:lstStyle/>
          <a:p>
            <a:pPr algn="ctr"/>
            <a:r>
              <a:rPr lang="zh-TW" altLang="en-US" sz="3800" dirty="0">
                <a:solidFill>
                  <a:srgbClr val="FF0000"/>
                </a:solidFill>
              </a:rPr>
              <a:t>四、加速調整莫拉克三方契約</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27</a:t>
            </a:fld>
            <a:endParaRPr lang="zh-TW" altLang="en-US"/>
          </a:p>
        </p:txBody>
      </p:sp>
      <p:pic>
        <p:nvPicPr>
          <p:cNvPr id="5" name="圖片 4">
            <a:extLst>
              <a:ext uri="{FF2B5EF4-FFF2-40B4-BE49-F238E27FC236}">
                <a16:creationId xmlns:a16="http://schemas.microsoft.com/office/drawing/2014/main" id="{8185D8C2-D554-4947-97D3-913E3B73B9C6}"/>
              </a:ext>
            </a:extLst>
          </p:cNvPr>
          <p:cNvPicPr>
            <a:picLocks noChangeAspect="1"/>
          </p:cNvPicPr>
          <p:nvPr/>
        </p:nvPicPr>
        <p:blipFill>
          <a:blip r:embed="rId2"/>
          <a:stretch>
            <a:fillRect/>
          </a:stretch>
        </p:blipFill>
        <p:spPr>
          <a:xfrm>
            <a:off x="1187624" y="1696871"/>
            <a:ext cx="6480720" cy="4575914"/>
          </a:xfrm>
          <a:prstGeom prst="rect">
            <a:avLst/>
          </a:prstGeom>
          <a:ln>
            <a:solidFill>
              <a:schemeClr val="tx1"/>
            </a:solidFill>
          </a:ln>
        </p:spPr>
      </p:pic>
    </p:spTree>
    <p:extLst>
      <p:ext uri="{BB962C8B-B14F-4D97-AF65-F5344CB8AC3E}">
        <p14:creationId xmlns:p14="http://schemas.microsoft.com/office/powerpoint/2010/main" val="113097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調查發現與意見四：</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28</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411302" y="2132856"/>
            <a:ext cx="8136904" cy="345638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莫拉克</a:t>
            </a:r>
            <a:r>
              <a:rPr lang="zh-TW" altLang="en-US" sz="2800" b="1" dirty="0">
                <a:solidFill>
                  <a:srgbClr val="3333FF"/>
                </a:solidFill>
              </a:rPr>
              <a:t>災民要獲配永久屋</a:t>
            </a:r>
            <a:r>
              <a:rPr lang="en-US" altLang="zh-TW" sz="2800" b="1" dirty="0"/>
              <a:t>(</a:t>
            </a:r>
            <a:r>
              <a:rPr lang="zh-TW" altLang="en-US" sz="2800" b="1" dirty="0"/>
              <a:t>取得房屋所有權，土地僅有使用權</a:t>
            </a:r>
            <a:r>
              <a:rPr lang="en-US" altLang="zh-TW" sz="2800" b="1" dirty="0"/>
              <a:t>)</a:t>
            </a:r>
            <a:r>
              <a:rPr lang="zh-TW" altLang="en-US" sz="2800" b="1" dirty="0"/>
              <a:t>，須於獲配永久屋起</a:t>
            </a:r>
            <a:r>
              <a:rPr lang="en-US" altLang="zh-TW" sz="2800" b="1" dirty="0">
                <a:solidFill>
                  <a:srgbClr val="3333FF"/>
                </a:solidFill>
              </a:rPr>
              <a:t>3</a:t>
            </a:r>
            <a:r>
              <a:rPr lang="zh-TW" altLang="en-US" sz="2800" b="1" dirty="0">
                <a:solidFill>
                  <a:srgbClr val="3333FF"/>
                </a:solidFill>
              </a:rPr>
              <a:t>個月內遷離原居地，並與慈善團體、縣市政府簽訂三方契約。</a:t>
            </a: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en-US" sz="2800" b="1" dirty="0"/>
              <a:t>三方契約規定：</a:t>
            </a:r>
            <a:endParaRPr lang="en-US" altLang="zh-TW" sz="2800" b="1" dirty="0"/>
          </a:p>
          <a:p>
            <a:pPr marL="514350" indent="-514350" algn="just">
              <a:spcAft>
                <a:spcPts val="600"/>
              </a:spcAft>
              <a:buFont typeface="+mj-lt"/>
              <a:buAutoNum type="arabicPeriod"/>
            </a:pPr>
            <a:r>
              <a:rPr lang="zh-TW" altLang="en-US" sz="2800" b="1" dirty="0"/>
              <a:t>獲配者及其配偶與共同生活之直系親屬不得重複申請贈與住宅、購置</a:t>
            </a:r>
            <a:r>
              <a:rPr lang="en-US" altLang="zh-TW" sz="2800" b="1" dirty="0"/>
              <a:t>(</a:t>
            </a:r>
            <a:r>
              <a:rPr lang="zh-TW" altLang="en-US" sz="2800" b="1" dirty="0"/>
              <a:t>興建</a:t>
            </a:r>
            <a:r>
              <a:rPr lang="en-US" altLang="zh-TW" sz="2800" b="1" dirty="0"/>
              <a:t>)</a:t>
            </a:r>
            <a:r>
              <a:rPr lang="zh-TW" altLang="en-US" sz="2800" b="1" dirty="0"/>
              <a:t>住宅補助及貸款利息補貼、優惠價購國民住宅及利息補貼</a:t>
            </a:r>
            <a:r>
              <a:rPr lang="zh-TW" altLang="en-US" sz="2800" b="1" dirty="0">
                <a:solidFill>
                  <a:srgbClr val="3333FF"/>
                </a:solidFill>
              </a:rPr>
              <a:t>。</a:t>
            </a:r>
            <a:endParaRPr lang="en-US" altLang="zh-TW" sz="2800" b="1" dirty="0">
              <a:solidFill>
                <a:srgbClr val="3333FF"/>
              </a:solidFill>
            </a:endParaRPr>
          </a:p>
          <a:p>
            <a:pPr marL="514350" indent="-514350" algn="just">
              <a:spcAft>
                <a:spcPts val="600"/>
              </a:spcAft>
              <a:buFont typeface="+mj-lt"/>
              <a:buAutoNum type="arabicPeriod"/>
            </a:pPr>
            <a:r>
              <a:rPr lang="zh-TW" altLang="en-US" sz="2800" b="1" dirty="0"/>
              <a:t>除繼承外，</a:t>
            </a:r>
            <a:r>
              <a:rPr lang="zh-TW" altLang="en-US" sz="2800" b="1" dirty="0">
                <a:solidFill>
                  <a:srgbClr val="3333FF"/>
                </a:solidFill>
              </a:rPr>
              <a:t>不得處分</a:t>
            </a:r>
            <a:r>
              <a:rPr lang="en-US" altLang="zh-TW" sz="2800" b="1" dirty="0"/>
              <a:t>(</a:t>
            </a:r>
            <a:r>
              <a:rPr lang="zh-TW" altLang="en-US" sz="2800" b="1" dirty="0"/>
              <a:t>包括不得出售、出典、贈與或交換</a:t>
            </a:r>
            <a:r>
              <a:rPr lang="en-US" altLang="zh-TW" sz="2800" b="1" dirty="0"/>
              <a:t>)</a:t>
            </a:r>
            <a:r>
              <a:rPr lang="zh-TW" altLang="en-US" sz="2800" b="1" dirty="0"/>
              <a:t>、</a:t>
            </a:r>
            <a:r>
              <a:rPr lang="zh-TW" altLang="en-US" sz="2800" b="1" dirty="0">
                <a:solidFill>
                  <a:srgbClr val="3333FF"/>
                </a:solidFill>
              </a:rPr>
              <a:t>出租或設定負擔</a:t>
            </a:r>
            <a:r>
              <a:rPr lang="zh-TW" altLang="en-US" sz="2800" b="1" dirty="0"/>
              <a:t>。</a:t>
            </a:r>
            <a:endParaRPr lang="en-US" altLang="zh-TW" sz="2800" b="1" dirty="0"/>
          </a:p>
          <a:p>
            <a:pPr marL="514350" indent="-514350" algn="just">
              <a:spcAft>
                <a:spcPts val="600"/>
              </a:spcAft>
              <a:buFont typeface="+mj-lt"/>
              <a:buAutoNum type="arabicPeriod"/>
            </a:pPr>
            <a:r>
              <a:rPr lang="zh-TW" altLang="en-US" sz="2800" b="1" dirty="0"/>
              <a:t>依</a:t>
            </a:r>
            <a:r>
              <a:rPr lang="zh-TW" altLang="en-US" sz="2800" b="1" dirty="0">
                <a:solidFill>
                  <a:srgbClr val="3333FF"/>
                </a:solidFill>
              </a:rPr>
              <a:t>限期遷離</a:t>
            </a:r>
            <a:r>
              <a:rPr lang="zh-TW" altLang="en-US" sz="2800" b="1" dirty="0"/>
              <a:t>原居住地，並</a:t>
            </a:r>
            <a:r>
              <a:rPr lang="zh-TW" altLang="en-US" sz="2800" b="1" dirty="0">
                <a:solidFill>
                  <a:srgbClr val="3333FF"/>
                </a:solidFill>
              </a:rPr>
              <a:t>不再回原居住地居住或建造房屋。</a:t>
            </a:r>
            <a:endParaRPr lang="en-US" altLang="zh-TW" sz="2800" b="1" dirty="0">
              <a:solidFill>
                <a:srgbClr val="3333FF"/>
              </a:solidFill>
            </a:endParaRPr>
          </a:p>
          <a:p>
            <a:pPr marL="514350" indent="-514350" algn="just">
              <a:spcAft>
                <a:spcPts val="600"/>
              </a:spcAft>
              <a:buFont typeface="+mj-lt"/>
              <a:buAutoNum type="arabicPeriod"/>
            </a:pPr>
            <a:r>
              <a:rPr lang="zh-TW" altLang="en-US" sz="2800" b="1" dirty="0"/>
              <a:t>違反上述規定由地方政府收回永久屋。</a:t>
            </a:r>
            <a:endParaRPr lang="en-US" altLang="zh-TW" sz="2800" b="1" dirty="0"/>
          </a:p>
          <a:p>
            <a:pPr marL="457200" indent="-457200" algn="just">
              <a:spcAft>
                <a:spcPts val="600"/>
              </a:spcAft>
              <a:buFont typeface="Arial" panose="020B0604020202020204" pitchFamily="34" charset="0"/>
              <a:buChar char="•"/>
            </a:pPr>
            <a:endParaRPr lang="zh-TW" altLang="en-US" sz="2600" b="1" dirty="0"/>
          </a:p>
        </p:txBody>
      </p:sp>
    </p:spTree>
    <p:extLst>
      <p:ext uri="{BB962C8B-B14F-4D97-AF65-F5344CB8AC3E}">
        <p14:creationId xmlns:p14="http://schemas.microsoft.com/office/powerpoint/2010/main" val="331594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調查發現與意見四：</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29</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14888" y="3356992"/>
            <a:ext cx="5239850"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r>
              <a:rPr lang="zh-TW" altLang="en-US" sz="2600" b="1" dirty="0"/>
              <a:t>莫拉克永久屋</a:t>
            </a:r>
            <a:r>
              <a:rPr lang="zh-TW" altLang="en-US" sz="2600" b="1" dirty="0">
                <a:solidFill>
                  <a:srgbClr val="3333FF"/>
                </a:solidFill>
              </a:rPr>
              <a:t>三方契約原意</a:t>
            </a:r>
            <a:r>
              <a:rPr lang="zh-TW" altLang="en-US" sz="2600" b="1" dirty="0"/>
              <a:t>，係為</a:t>
            </a:r>
            <a:r>
              <a:rPr lang="zh-TW" altLang="en-US" sz="2600" b="1" i="1" u="sng" dirty="0">
                <a:solidFill>
                  <a:srgbClr val="3333FF"/>
                </a:solidFill>
                <a:effectLst>
                  <a:outerShdw blurRad="38100" dist="38100" dir="2700000" algn="tl">
                    <a:srgbClr val="000000">
                      <a:alpha val="43137"/>
                    </a:srgbClr>
                  </a:outerShdw>
                </a:effectLst>
              </a:rPr>
              <a:t>協助災民永業安居</a:t>
            </a:r>
            <a:r>
              <a:rPr lang="zh-TW" altLang="en-US" sz="2600" b="1" dirty="0">
                <a:solidFill>
                  <a:srgbClr val="3333FF"/>
                </a:solidFill>
              </a:rPr>
              <a:t>。</a:t>
            </a:r>
            <a:endParaRPr lang="en-US" altLang="zh-TW" sz="2600" b="1" dirty="0">
              <a:solidFill>
                <a:srgbClr val="3333FF"/>
              </a:solidFill>
            </a:endParaRPr>
          </a:p>
          <a:p>
            <a:pPr marL="457200" indent="-457200" algn="just">
              <a:spcAft>
                <a:spcPts val="600"/>
              </a:spcAft>
              <a:buFont typeface="Arial" panose="020B0604020202020204" pitchFamily="34" charset="0"/>
              <a:buChar char="•"/>
            </a:pPr>
            <a:r>
              <a:rPr lang="zh-TW" altLang="en-US" sz="2600" b="1" dirty="0"/>
              <a:t>惟隨著時間推移，永久屋核配戶人口繁衍，空間逐漸不敷使用，當非永久屋繼承人或其他原申請之家庭成員有搬離永久屋之需求，卻因三方契約限制，無法申請住宅補助</a:t>
            </a:r>
            <a:r>
              <a:rPr lang="en-US" altLang="zh-TW" sz="2600" b="1" dirty="0"/>
              <a:t>(</a:t>
            </a:r>
            <a:r>
              <a:rPr lang="zh-TW" altLang="en-US" sz="2600" b="1" dirty="0"/>
              <a:t>貼</a:t>
            </a:r>
            <a:r>
              <a:rPr lang="en-US" altLang="zh-TW" sz="2600" b="1" dirty="0"/>
              <a:t>)</a:t>
            </a:r>
            <a:r>
              <a:rPr lang="zh-TW" altLang="en-US" sz="2600" b="1" dirty="0"/>
              <a:t>，亦不得再回原居地居住或建造房屋，肇致許多永久屋共同生活之直系親屬面臨諸多住居問題。部分原居地位於原鄉，向為原住民族文化傳承之所，</a:t>
            </a:r>
            <a:r>
              <a:rPr lang="zh-TW" altLang="en-US" sz="2600" b="1" dirty="0">
                <a:solidFill>
                  <a:srgbClr val="3333FF"/>
                </a:solidFill>
              </a:rPr>
              <a:t>要求族人放棄原居地居住權利才能接受援建房屋，恐有</a:t>
            </a:r>
            <a:r>
              <a:rPr lang="zh-TW" altLang="en-US" sz="2600" b="1" i="1" u="sng" dirty="0">
                <a:solidFill>
                  <a:srgbClr val="3333FF"/>
                </a:solidFill>
                <a:effectLst>
                  <a:outerShdw blurRad="38100" dist="38100" dir="2700000" algn="tl">
                    <a:srgbClr val="000000">
                      <a:alpha val="43137"/>
                    </a:srgbClr>
                  </a:outerShdw>
                </a:effectLst>
              </a:rPr>
              <a:t>影響原住民族永續發展</a:t>
            </a:r>
            <a:r>
              <a:rPr lang="zh-TW" altLang="en-US" sz="2600" b="1" dirty="0"/>
              <a:t>之疑慮。</a:t>
            </a:r>
            <a:endParaRPr lang="en-US" altLang="zh-TW" sz="2600" b="1" dirty="0"/>
          </a:p>
          <a:p>
            <a:endParaRPr lang="zh-TW" altLang="en-US" sz="3400" b="1" dirty="0">
              <a:solidFill>
                <a:schemeClr val="accent2">
                  <a:lumMod val="75000"/>
                </a:schemeClr>
              </a:solidFill>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412776"/>
            <a:ext cx="3312368" cy="4176463"/>
          </a:xfrm>
          <a:prstGeom prst="rect">
            <a:avLst/>
          </a:prstGeom>
        </p:spPr>
      </p:pic>
      <p:sp>
        <p:nvSpPr>
          <p:cNvPr id="7" name="矩形 6"/>
          <p:cNvSpPr/>
          <p:nvPr/>
        </p:nvSpPr>
        <p:spPr>
          <a:xfrm>
            <a:off x="5471592" y="5746125"/>
            <a:ext cx="3672408" cy="338554"/>
          </a:xfrm>
          <a:prstGeom prst="rect">
            <a:avLst/>
          </a:prstGeom>
        </p:spPr>
        <p:txBody>
          <a:bodyPr wrap="square">
            <a:spAutoFit/>
          </a:bodyPr>
          <a:lstStyle/>
          <a:p>
            <a:r>
              <a:rPr lang="zh-TW" altLang="en-US" sz="1600" b="1" dirty="0"/>
              <a:t>臺東縣大武永久屋居民陽台違建房間</a:t>
            </a:r>
          </a:p>
        </p:txBody>
      </p:sp>
    </p:spTree>
    <p:extLst>
      <p:ext uri="{BB962C8B-B14F-4D97-AF65-F5344CB8AC3E}">
        <p14:creationId xmlns:p14="http://schemas.microsoft.com/office/powerpoint/2010/main" val="2457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27384"/>
            <a:ext cx="7772400" cy="928144"/>
          </a:xfrm>
        </p:spPr>
        <p:txBody>
          <a:bodyPr vert="horz" lIns="91440" tIns="45720" rIns="91440" bIns="45720" rtlCol="0" anchor="ctr">
            <a:normAutofit/>
          </a:bodyPr>
          <a:lstStyle/>
          <a:p>
            <a:r>
              <a:rPr lang="zh-TW" altLang="en-US" dirty="0">
                <a:solidFill>
                  <a:schemeClr val="accent2">
                    <a:lumMod val="50000"/>
                  </a:schemeClr>
                </a:solidFill>
                <a:latin typeface="+mn-ea"/>
              </a:rPr>
              <a:t>調查緣起</a:t>
            </a:r>
            <a:r>
              <a:rPr lang="en-US" altLang="zh-TW" dirty="0">
                <a:solidFill>
                  <a:schemeClr val="accent2">
                    <a:lumMod val="50000"/>
                  </a:schemeClr>
                </a:solidFill>
                <a:latin typeface="+mn-ea"/>
              </a:rPr>
              <a:t>1</a:t>
            </a:r>
            <a:endParaRPr lang="zh-TW" altLang="en-US" dirty="0">
              <a:solidFill>
                <a:schemeClr val="accent2">
                  <a:lumMod val="50000"/>
                </a:schemeClr>
              </a:solidFill>
              <a:latin typeface="+mn-ea"/>
            </a:endParaRPr>
          </a:p>
        </p:txBody>
      </p:sp>
      <p:sp>
        <p:nvSpPr>
          <p:cNvPr id="4" name="投影片編號版面配置區 3"/>
          <p:cNvSpPr>
            <a:spLocks noGrp="1"/>
          </p:cNvSpPr>
          <p:nvPr>
            <p:ph type="sldNum" sz="quarter" idx="12"/>
          </p:nvPr>
        </p:nvSpPr>
        <p:spPr/>
        <p:txBody>
          <a:bodyPr/>
          <a:lstStyle/>
          <a:p>
            <a:fld id="{DAB0CF34-FCBB-426F-8D6D-11730FD303CE}" type="slidenum">
              <a:rPr lang="zh-TW" altLang="en-US" smtClean="0"/>
              <a:pPr/>
              <a:t>3</a:t>
            </a:fld>
            <a:endParaRPr lang="zh-TW" altLang="en-US"/>
          </a:p>
        </p:txBody>
      </p:sp>
      <p:sp>
        <p:nvSpPr>
          <p:cNvPr id="20" name="文字版面配置區 2"/>
          <p:cNvSpPr txBox="1">
            <a:spLocks/>
          </p:cNvSpPr>
          <p:nvPr/>
        </p:nvSpPr>
        <p:spPr>
          <a:xfrm>
            <a:off x="107504" y="808500"/>
            <a:ext cx="5400599" cy="170697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r>
              <a:rPr lang="zh-TW" altLang="en-US" sz="2400" b="1" dirty="0">
                <a:latin typeface="+mn-ea"/>
              </a:rPr>
              <a:t>自莫拉克風災重建已屆</a:t>
            </a:r>
            <a:r>
              <a:rPr lang="en-US" altLang="zh-TW" sz="2400" b="1" dirty="0">
                <a:latin typeface="+mn-ea"/>
              </a:rPr>
              <a:t>12</a:t>
            </a:r>
            <a:r>
              <a:rPr lang="zh-TW" altLang="en-US" sz="2400" b="1" dirty="0">
                <a:latin typeface="+mn-ea"/>
              </a:rPr>
              <a:t>年，災後在屏東、高雄、臺東、臺南、嘉義、雲林、南投等地</a:t>
            </a:r>
            <a:r>
              <a:rPr lang="zh-TW" altLang="en-US" sz="2400" b="1" dirty="0">
                <a:solidFill>
                  <a:srgbClr val="3333FF"/>
                </a:solidFill>
                <a:latin typeface="+mn-ea"/>
              </a:rPr>
              <a:t>共興建</a:t>
            </a:r>
            <a:r>
              <a:rPr lang="en-US" altLang="zh-TW" sz="2400" b="1" dirty="0">
                <a:solidFill>
                  <a:srgbClr val="3333FF"/>
                </a:solidFill>
                <a:latin typeface="+mn-ea"/>
              </a:rPr>
              <a:t>43</a:t>
            </a:r>
            <a:r>
              <a:rPr lang="zh-TW" altLang="en-US" sz="2400" b="1" dirty="0">
                <a:solidFill>
                  <a:srgbClr val="3333FF"/>
                </a:solidFill>
                <a:latin typeface="+mn-ea"/>
              </a:rPr>
              <a:t>處基地、</a:t>
            </a:r>
            <a:r>
              <a:rPr lang="en-US" altLang="zh-TW" sz="2400" b="1" dirty="0">
                <a:solidFill>
                  <a:srgbClr val="3333FF"/>
                </a:solidFill>
                <a:latin typeface="+mn-ea"/>
              </a:rPr>
              <a:t>3,583</a:t>
            </a:r>
            <a:r>
              <a:rPr lang="zh-TW" altLang="en-US" sz="2400" b="1" dirty="0">
                <a:solidFill>
                  <a:srgbClr val="3333FF"/>
                </a:solidFill>
                <a:latin typeface="+mn-ea"/>
              </a:rPr>
              <a:t>戶永久屋</a:t>
            </a:r>
            <a:r>
              <a:rPr lang="en-US" altLang="zh-TW" sz="2400" b="1" dirty="0">
                <a:solidFill>
                  <a:srgbClr val="3333FF"/>
                </a:solidFill>
                <a:latin typeface="+mn-ea"/>
              </a:rPr>
              <a:t>(110/04)</a:t>
            </a:r>
            <a:r>
              <a:rPr lang="zh-TW" altLang="en-US" sz="2400" b="1" dirty="0">
                <a:solidFill>
                  <a:srgbClr val="3333FF"/>
                </a:solidFill>
                <a:latin typeface="+mn-ea"/>
              </a:rPr>
              <a:t>，安置人數為</a:t>
            </a:r>
            <a:r>
              <a:rPr lang="en-US" altLang="zh-TW" sz="2400" b="1" dirty="0">
                <a:solidFill>
                  <a:srgbClr val="3333FF"/>
                </a:solidFill>
                <a:latin typeface="+mn-ea"/>
              </a:rPr>
              <a:t>11,703</a:t>
            </a:r>
            <a:r>
              <a:rPr lang="zh-TW" altLang="en-US" sz="2400" b="1" dirty="0">
                <a:solidFill>
                  <a:srgbClr val="3333FF"/>
                </a:solidFill>
                <a:latin typeface="+mn-ea"/>
              </a:rPr>
              <a:t>人</a:t>
            </a:r>
            <a:r>
              <a:rPr lang="en-US" altLang="zh-TW" sz="2400" b="1" dirty="0">
                <a:solidFill>
                  <a:srgbClr val="3333FF"/>
                </a:solidFill>
                <a:latin typeface="+mn-ea"/>
              </a:rPr>
              <a:t>(103/08)</a:t>
            </a:r>
            <a:r>
              <a:rPr lang="zh-TW" altLang="en-US" sz="2400" b="1" dirty="0">
                <a:solidFill>
                  <a:srgbClr val="3333FF"/>
                </a:solidFill>
                <a:latin typeface="微軟正黑體" panose="020B0604030504040204" pitchFamily="34" charset="-120"/>
                <a:ea typeface="微軟正黑體" panose="020B0604030504040204" pitchFamily="34" charset="-120"/>
              </a:rPr>
              <a:t>。</a:t>
            </a:r>
            <a:r>
              <a:rPr lang="zh-TW" altLang="en-US" sz="2400" b="1" dirty="0">
                <a:latin typeface="+mn-ea"/>
              </a:rPr>
              <a:t>永久屋政策規劃應有所全面檢視，包括三方契約不盡相同、家戶人數增長與分配空間不足、土地及房屋產權等問題。</a:t>
            </a:r>
            <a:endParaRPr lang="en-US" altLang="zh-TW" sz="2400" b="1" dirty="0">
              <a:latin typeface="+mn-ea"/>
            </a:endParaRPr>
          </a:p>
          <a:p>
            <a:pPr algn="just"/>
            <a:r>
              <a:rPr lang="zh-TW" altLang="zh-TW" sz="2400" b="1" dirty="0">
                <a:latin typeface="+mn-ea"/>
              </a:rPr>
              <a:t>據</a:t>
            </a:r>
            <a:r>
              <a:rPr lang="en-US" altLang="zh-TW" sz="2400" b="1" dirty="0">
                <a:latin typeface="+mn-ea"/>
              </a:rPr>
              <a:t>109</a:t>
            </a:r>
            <a:r>
              <a:rPr lang="zh-TW" altLang="zh-TW" sz="2400" b="1" dirty="0">
                <a:latin typeface="+mn-ea"/>
              </a:rPr>
              <a:t>年</a:t>
            </a:r>
            <a:r>
              <a:rPr lang="en-US" altLang="zh-TW" sz="2400" b="1" dirty="0">
                <a:latin typeface="+mn-ea"/>
              </a:rPr>
              <a:t>11</a:t>
            </a:r>
            <a:r>
              <a:rPr lang="zh-TW" altLang="zh-TW" sz="2400" b="1" dirty="0">
                <a:latin typeface="+mn-ea"/>
              </a:rPr>
              <a:t>月</a:t>
            </a:r>
            <a:r>
              <a:rPr lang="en-US" altLang="zh-TW" sz="2400" b="1" dirty="0">
                <a:latin typeface="+mn-ea"/>
              </a:rPr>
              <a:t>24</a:t>
            </a:r>
            <a:r>
              <a:rPr lang="zh-TW" altLang="zh-TW" sz="2400" b="1" dirty="0">
                <a:latin typeface="+mn-ea"/>
              </a:rPr>
              <a:t>日莫拉克災後人權權益促進會等團體來院陳訴</a:t>
            </a:r>
            <a:r>
              <a:rPr lang="zh-TW" altLang="en-US" sz="2400" b="1" dirty="0">
                <a:latin typeface="+mn-ea"/>
              </a:rPr>
              <a:t>，</a:t>
            </a:r>
            <a:r>
              <a:rPr lang="zh-TW" altLang="zh-TW" sz="2400" b="1" dirty="0">
                <a:solidFill>
                  <a:srgbClr val="3333FF"/>
                </a:solidFill>
                <a:latin typeface="+mn-ea"/>
              </a:rPr>
              <a:t>災民入住永久屋後面臨諸多問題，希望政府全面檢討永久屋政策及三方契約，並重新評估災後原鄉復原情形，讓原住民族有一條回家的路</a:t>
            </a:r>
            <a:r>
              <a:rPr lang="zh-TW" altLang="en-US" sz="2400" b="1" dirty="0">
                <a:latin typeface="+mn-ea"/>
              </a:rPr>
              <a:t>。究竟政府規劃永久屋政策是否尊重、考量到原住民族文化、生活方式？如何協助及保障原住民相關權益，促進原住民族生存發展？</a:t>
            </a:r>
            <a:endParaRPr lang="en-US" altLang="zh-TW" sz="2400" b="1" dirty="0">
              <a:latin typeface="+mn-ea"/>
            </a:endParaRPr>
          </a:p>
        </p:txBody>
      </p:sp>
      <p:pic>
        <p:nvPicPr>
          <p:cNvPr id="7" name="圖片 6">
            <a:extLst>
              <a:ext uri="{FF2B5EF4-FFF2-40B4-BE49-F238E27FC236}">
                <a16:creationId xmlns:a16="http://schemas.microsoft.com/office/drawing/2014/main" id="{8B26E0CC-095B-41DF-AD3B-C13AE89A9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pic>
        <p:nvPicPr>
          <p:cNvPr id="8" name="圖片 7">
            <a:extLst>
              <a:ext uri="{FF2B5EF4-FFF2-40B4-BE49-F238E27FC236}">
                <a16:creationId xmlns:a16="http://schemas.microsoft.com/office/drawing/2014/main" id="{6C1DC748-8714-4701-8D30-54FC6BE18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1080249"/>
            <a:ext cx="3168352" cy="2132727"/>
          </a:xfrm>
          <a:prstGeom prst="rect">
            <a:avLst/>
          </a:prstGeom>
        </p:spPr>
      </p:pic>
      <p:pic>
        <p:nvPicPr>
          <p:cNvPr id="14" name="圖片 13">
            <a:extLst>
              <a:ext uri="{FF2B5EF4-FFF2-40B4-BE49-F238E27FC236}">
                <a16:creationId xmlns:a16="http://schemas.microsoft.com/office/drawing/2014/main" id="{D434C36E-0E05-41F8-8366-46E00E1F1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3789039"/>
            <a:ext cx="3168352" cy="2483745"/>
          </a:xfrm>
          <a:prstGeom prst="rect">
            <a:avLst/>
          </a:prstGeom>
        </p:spPr>
      </p:pic>
    </p:spTree>
    <p:extLst>
      <p:ext uri="{BB962C8B-B14F-4D97-AF65-F5344CB8AC3E}">
        <p14:creationId xmlns:p14="http://schemas.microsoft.com/office/powerpoint/2010/main" val="3865504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調查發現與意見四：</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30</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179512" y="1283864"/>
            <a:ext cx="8359108"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行政院應督促內政部</a:t>
            </a:r>
            <a:r>
              <a:rPr lang="zh-TW" altLang="en-US" sz="2800" b="1" dirty="0">
                <a:solidFill>
                  <a:srgbClr val="3333FF"/>
                </a:solidFill>
              </a:rPr>
              <a:t>審酌時空環境變遷</a:t>
            </a:r>
            <a:r>
              <a:rPr lang="zh-TW" altLang="en-US" sz="2800" b="1" dirty="0"/>
              <a:t>因素，滿足永久屋住戶</a:t>
            </a:r>
            <a:r>
              <a:rPr lang="zh-TW" altLang="en-US" sz="2800" b="1" dirty="0">
                <a:solidFill>
                  <a:srgbClr val="3333FF"/>
                </a:solidFill>
              </a:rPr>
              <a:t>世代傳承、人口繁衍與生活發展</a:t>
            </a:r>
            <a:r>
              <a:rPr lang="en-US" altLang="zh-TW" sz="2800" b="1" dirty="0">
                <a:solidFill>
                  <a:srgbClr val="3333FF"/>
                </a:solidFill>
              </a:rPr>
              <a:t>(</a:t>
            </a:r>
            <a:r>
              <a:rPr lang="zh-TW" altLang="en-US" sz="2800" b="1" dirty="0">
                <a:solidFill>
                  <a:srgbClr val="3333FF"/>
                </a:solidFill>
              </a:rPr>
              <a:t>含遷葬</a:t>
            </a:r>
            <a:r>
              <a:rPr lang="en-US" altLang="zh-TW" sz="2800" b="1" dirty="0">
                <a:solidFill>
                  <a:srgbClr val="3333FF"/>
                </a:solidFill>
              </a:rPr>
              <a:t>)</a:t>
            </a:r>
            <a:r>
              <a:rPr lang="zh-TW" altLang="en-US" sz="2800" b="1" dirty="0"/>
              <a:t>的動態需求，並考量原住民族發展之特殊態樣。</a:t>
            </a:r>
            <a:r>
              <a:rPr lang="zh-TW" altLang="en-US" sz="2800" b="1" dirty="0">
                <a:solidFill>
                  <a:srgbClr val="3333FF"/>
                </a:solidFill>
              </a:rPr>
              <a:t>適當調整三方契約相關限制措施</a:t>
            </a:r>
            <a:r>
              <a:rPr lang="zh-TW" altLang="en-US" sz="2800" b="1" dirty="0"/>
              <a:t>，</a:t>
            </a:r>
            <a:r>
              <a:rPr lang="zh-TW" altLang="en-US" sz="2800" b="1" dirty="0">
                <a:solidFill>
                  <a:srgbClr val="3333FF"/>
                </a:solidFill>
              </a:rPr>
              <a:t>加速</a:t>
            </a:r>
            <a:r>
              <a:rPr lang="zh-TW" altLang="en-US" sz="2800" b="1" dirty="0"/>
              <a:t>檢討</a:t>
            </a:r>
            <a:r>
              <a:rPr lang="zh-TW" altLang="en-US" sz="2800" b="1" dirty="0">
                <a:solidFill>
                  <a:srgbClr val="3333FF"/>
                </a:solidFill>
              </a:rPr>
              <a:t>換約或鬆綁</a:t>
            </a:r>
            <a:r>
              <a:rPr lang="zh-TW" altLang="en-US" sz="2800" b="1" dirty="0"/>
              <a:t>作業。</a:t>
            </a:r>
            <a:endParaRPr lang="en-US" altLang="zh-TW" sz="2800" b="1" dirty="0"/>
          </a:p>
          <a:p>
            <a:pPr marL="457200" indent="-457200" algn="just">
              <a:spcAft>
                <a:spcPts val="600"/>
              </a:spcAft>
              <a:buFont typeface="Arial" panose="020B0604020202020204" pitchFamily="34" charset="0"/>
              <a:buChar char="•"/>
            </a:pPr>
            <a:r>
              <a:rPr lang="zh-TW" altLang="en-US" sz="2800" b="1" dirty="0"/>
              <a:t>積極協助民眾</a:t>
            </a:r>
            <a:r>
              <a:rPr lang="zh-TW" altLang="en-US" sz="2800" b="1" dirty="0">
                <a:solidFill>
                  <a:srgbClr val="3333FF"/>
                </a:solidFill>
              </a:rPr>
              <a:t>解決問題，避免</a:t>
            </a:r>
            <a:r>
              <a:rPr lang="zh-TW" altLang="en-US" sz="2800" b="1" dirty="0"/>
              <a:t>永久屋</a:t>
            </a:r>
            <a:r>
              <a:rPr lang="zh-TW" altLang="en-US" sz="2800" b="1" dirty="0">
                <a:solidFill>
                  <a:srgbClr val="3333FF"/>
                </a:solidFill>
              </a:rPr>
              <a:t>政策美意遭到扭曲與誤解</a:t>
            </a:r>
            <a:r>
              <a:rPr lang="zh-TW" altLang="en-US" sz="2800" b="1" dirty="0"/>
              <a:t>。</a:t>
            </a:r>
            <a:endParaRPr lang="zh-TW" altLang="en-US" sz="3600" b="1" dirty="0">
              <a:solidFill>
                <a:schemeClr val="accent2">
                  <a:lumMod val="75000"/>
                </a:schemeClr>
              </a:solidFill>
            </a:endParaRPr>
          </a:p>
        </p:txBody>
      </p:sp>
      <p:pic>
        <p:nvPicPr>
          <p:cNvPr id="2" name="圖片 1">
            <a:extLst>
              <a:ext uri="{FF2B5EF4-FFF2-40B4-BE49-F238E27FC236}">
                <a16:creationId xmlns:a16="http://schemas.microsoft.com/office/drawing/2014/main" id="{75EDAB06-2826-49EF-B6A4-59DD9F5AE1FF}"/>
              </a:ext>
            </a:extLst>
          </p:cNvPr>
          <p:cNvPicPr>
            <a:picLocks noChangeAspect="1"/>
          </p:cNvPicPr>
          <p:nvPr/>
        </p:nvPicPr>
        <p:blipFill rotWithShape="1">
          <a:blip r:embed="rId3"/>
          <a:srcRect l="20863" t="30400" r="23225" b="10800"/>
          <a:stretch/>
        </p:blipFill>
        <p:spPr>
          <a:xfrm>
            <a:off x="611560" y="3573016"/>
            <a:ext cx="7871786" cy="3136335"/>
          </a:xfrm>
          <a:prstGeom prst="rect">
            <a:avLst/>
          </a:prstGeom>
        </p:spPr>
      </p:pic>
    </p:spTree>
    <p:extLst>
      <p:ext uri="{BB962C8B-B14F-4D97-AF65-F5344CB8AC3E}">
        <p14:creationId xmlns:p14="http://schemas.microsoft.com/office/powerpoint/2010/main" val="3876779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a:xfrm>
            <a:off x="143000" y="443723"/>
            <a:ext cx="9001000" cy="1609344"/>
          </a:xfrm>
        </p:spPr>
        <p:txBody>
          <a:bodyPr>
            <a:noAutofit/>
          </a:bodyPr>
          <a:lstStyle/>
          <a:p>
            <a:r>
              <a:rPr lang="zh-TW" altLang="en-US" sz="3800" dirty="0">
                <a:solidFill>
                  <a:srgbClr val="FF0000"/>
                </a:solidFill>
              </a:rPr>
              <a:t>五、正視莫拉克永久屋原住民族土地權利</a:t>
            </a:r>
          </a:p>
        </p:txBody>
      </p:sp>
      <p:sp>
        <p:nvSpPr>
          <p:cNvPr id="3" name="內容版面配置區 2">
            <a:extLst>
              <a:ext uri="{FF2B5EF4-FFF2-40B4-BE49-F238E27FC236}">
                <a16:creationId xmlns:a16="http://schemas.microsoft.com/office/drawing/2014/main" id="{426A7D5A-1A16-4609-AB48-02D4DD8AE88E}"/>
              </a:ext>
            </a:extLst>
          </p:cNvPr>
          <p:cNvSpPr>
            <a:spLocks noGrp="1"/>
          </p:cNvSpPr>
          <p:nvPr>
            <p:ph idx="1"/>
          </p:nvPr>
        </p:nvSpPr>
        <p:spPr>
          <a:xfrm>
            <a:off x="664382" y="6382434"/>
            <a:ext cx="7772400" cy="510952"/>
          </a:xfrm>
        </p:spPr>
        <p:txBody>
          <a:bodyPr/>
          <a:lstStyle/>
          <a:p>
            <a:r>
              <a:rPr lang="en-US" altLang="zh-TW" dirty="0"/>
              <a:t>110/10/21</a:t>
            </a:r>
            <a:r>
              <a:rPr lang="zh-TW" altLang="en-US" dirty="0"/>
              <a:t>嘉義縣山美永久屋現地履勘</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31</a:t>
            </a:fld>
            <a:endParaRPr lang="zh-TW" altLang="en-US"/>
          </a:p>
        </p:txBody>
      </p:sp>
      <p:pic>
        <p:nvPicPr>
          <p:cNvPr id="6" name="圖片 5">
            <a:extLst>
              <a:ext uri="{FF2B5EF4-FFF2-40B4-BE49-F238E27FC236}">
                <a16:creationId xmlns:a16="http://schemas.microsoft.com/office/drawing/2014/main" id="{87540179-1D89-4B35-AE93-9F63263A8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18" y="2093976"/>
            <a:ext cx="7597644" cy="4277953"/>
          </a:xfrm>
          <a:prstGeom prst="rect">
            <a:avLst/>
          </a:prstGeom>
        </p:spPr>
      </p:pic>
    </p:spTree>
    <p:extLst>
      <p:ext uri="{BB962C8B-B14F-4D97-AF65-F5344CB8AC3E}">
        <p14:creationId xmlns:p14="http://schemas.microsoft.com/office/powerpoint/2010/main" val="504093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調查發現與意見五：</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32</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467544" y="896535"/>
            <a:ext cx="7848872" cy="462069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內政部已於</a:t>
            </a:r>
            <a:r>
              <a:rPr lang="en-US" altLang="zh-TW" sz="2800" b="1" dirty="0"/>
              <a:t>110</a:t>
            </a:r>
            <a:r>
              <a:rPr lang="zh-TW" altLang="en-US" sz="2800" b="1" dirty="0"/>
              <a:t>年明白表示：莫拉克</a:t>
            </a:r>
            <a:r>
              <a:rPr lang="zh-TW" altLang="en-US" sz="2800" b="1" dirty="0">
                <a:solidFill>
                  <a:srgbClr val="3333FF"/>
                </a:solidFill>
              </a:rPr>
              <a:t>災民無償取得永久屋所有權</a:t>
            </a:r>
            <a:r>
              <a:rPr lang="zh-TW" altLang="en-US" sz="2800" b="1" dirty="0"/>
              <a:t>後，得「</a:t>
            </a:r>
            <a:r>
              <a:rPr lang="zh-TW" altLang="en-US" sz="2800" b="1" dirty="0">
                <a:solidFill>
                  <a:srgbClr val="3333FF"/>
                </a:solidFill>
              </a:rPr>
              <a:t>持續世代繼承</a:t>
            </a:r>
            <a:r>
              <a:rPr lang="zh-TW" altLang="en-US" sz="2800" b="1" dirty="0"/>
              <a:t>」，並「繼續保有土地之</a:t>
            </a:r>
            <a:r>
              <a:rPr lang="zh-TW" altLang="en-US" sz="2800" b="1" dirty="0">
                <a:solidFill>
                  <a:srgbClr val="3333FF"/>
                </a:solidFill>
              </a:rPr>
              <a:t>使用權</a:t>
            </a:r>
            <a:r>
              <a:rPr lang="zh-TW" altLang="en-US" sz="2800" b="1" dirty="0"/>
              <a:t>」。</a:t>
            </a:r>
            <a:endParaRPr lang="en-US" altLang="zh-TW" sz="2800" b="1" dirty="0"/>
          </a:p>
          <a:p>
            <a:pPr marL="457200" indent="-457200" algn="just">
              <a:spcAft>
                <a:spcPts val="600"/>
              </a:spcAft>
              <a:buFont typeface="Arial" panose="020B0604020202020204" pitchFamily="34" charset="0"/>
              <a:buChar char="•"/>
            </a:pPr>
            <a:r>
              <a:rPr lang="zh-TW" altLang="en-US" sz="2800" b="1" dirty="0"/>
              <a:t>然而：</a:t>
            </a:r>
            <a:endParaRPr lang="en-US" altLang="zh-TW" sz="2800" b="1" dirty="0"/>
          </a:p>
          <a:p>
            <a:pPr marL="514350" indent="-514350" algn="just">
              <a:spcAft>
                <a:spcPts val="600"/>
              </a:spcAft>
              <a:buFont typeface="+mj-lt"/>
              <a:buAutoNum type="arabicPeriod"/>
            </a:pPr>
            <a:r>
              <a:rPr lang="zh-TW" altLang="en-US" sz="2800" b="1" dirty="0"/>
              <a:t>受到傳統價值觀影響，許多莫拉克永久屋</a:t>
            </a:r>
            <a:r>
              <a:rPr lang="zh-TW" altLang="en-US" sz="2800" b="1" dirty="0">
                <a:solidFill>
                  <a:srgbClr val="3333FF"/>
                </a:solidFill>
              </a:rPr>
              <a:t>居民因無土地產權，對永久屋缺乏安定感與認同感</a:t>
            </a:r>
            <a:r>
              <a:rPr lang="zh-TW" altLang="en-US" sz="2800" b="1" dirty="0"/>
              <a:t>，降低改良永久屋的意願與動力。</a:t>
            </a:r>
            <a:endParaRPr lang="en-US" altLang="zh-TW" sz="2800" b="1" dirty="0"/>
          </a:p>
          <a:p>
            <a:pPr marL="514350" indent="-514350" algn="just">
              <a:spcAft>
                <a:spcPts val="600"/>
              </a:spcAft>
              <a:buFont typeface="+mj-lt"/>
              <a:buAutoNum type="arabicPeriod"/>
            </a:pPr>
            <a:r>
              <a:rPr lang="zh-TW" altLang="en-US" sz="2800" b="1" dirty="0"/>
              <a:t>也因</a:t>
            </a:r>
            <a:r>
              <a:rPr lang="zh-TW" altLang="en-US" sz="2800" b="1" dirty="0">
                <a:solidFill>
                  <a:srgbClr val="3333FF"/>
                </a:solidFill>
              </a:rPr>
              <a:t>受制於「永久屋」字面意義</a:t>
            </a:r>
            <a:r>
              <a:rPr lang="zh-TW" altLang="en-US" sz="2800" b="1" dirty="0"/>
              <a:t>，認為政府應負起「永久」維護、修繕之責，以致問題叢生。</a:t>
            </a:r>
          </a:p>
        </p:txBody>
      </p:sp>
    </p:spTree>
    <p:extLst>
      <p:ext uri="{BB962C8B-B14F-4D97-AF65-F5344CB8AC3E}">
        <p14:creationId xmlns:p14="http://schemas.microsoft.com/office/powerpoint/2010/main" val="686828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調查發現與意見五：</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33</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467544" y="1049771"/>
            <a:ext cx="7714323" cy="15243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全國</a:t>
            </a:r>
            <a:r>
              <a:rPr lang="zh-TW" altLang="en-US" sz="2800" b="1" dirty="0">
                <a:solidFill>
                  <a:srgbClr val="3333FF"/>
                </a:solidFill>
              </a:rPr>
              <a:t>專屬原住民之莫拉克永久屋基地共計</a:t>
            </a:r>
            <a:r>
              <a:rPr lang="en-US" altLang="zh-TW" sz="2800" b="1" dirty="0">
                <a:solidFill>
                  <a:srgbClr val="3333FF"/>
                </a:solidFill>
              </a:rPr>
              <a:t>22</a:t>
            </a:r>
            <a:r>
              <a:rPr lang="zh-TW" altLang="en-US" sz="2800" b="1" dirty="0">
                <a:solidFill>
                  <a:srgbClr val="3333FF"/>
                </a:solidFill>
              </a:rPr>
              <a:t>處，</a:t>
            </a:r>
            <a:r>
              <a:rPr lang="zh-TW" altLang="en-US" sz="2800" b="1" dirty="0"/>
              <a:t>其中有</a:t>
            </a:r>
            <a:r>
              <a:rPr lang="en-US" altLang="zh-TW" sz="2800" b="1" dirty="0">
                <a:solidFill>
                  <a:srgbClr val="3333FF"/>
                </a:solidFill>
              </a:rPr>
              <a:t>45%</a:t>
            </a:r>
            <a:r>
              <a:rPr lang="zh-TW" altLang="en-US" sz="2800" b="1" dirty="0">
                <a:solidFill>
                  <a:srgbClr val="3333FF"/>
                </a:solidFill>
              </a:rPr>
              <a:t>位處原住民保留地、</a:t>
            </a:r>
            <a:r>
              <a:rPr lang="en-US" altLang="zh-TW" sz="2800" b="1" dirty="0">
                <a:solidFill>
                  <a:srgbClr val="3333FF"/>
                </a:solidFill>
              </a:rPr>
              <a:t>80%</a:t>
            </a:r>
            <a:r>
              <a:rPr lang="zh-TW" altLang="en-US" sz="2800" b="1" dirty="0">
                <a:solidFill>
                  <a:srgbClr val="3333FF"/>
                </a:solidFill>
              </a:rPr>
              <a:t>位處原住民族傳統領域。</a:t>
            </a: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en-US" sz="2800" b="1" dirty="0"/>
              <a:t>然而，目前</a:t>
            </a:r>
            <a:r>
              <a:rPr lang="zh-TW" altLang="en-US" sz="2800" b="1" i="1" dirty="0">
                <a:effectLst>
                  <a:outerShdw blurRad="38100" dist="38100" dir="2700000" algn="tl">
                    <a:srgbClr val="000000">
                      <a:alpha val="43137"/>
                    </a:srgbClr>
                  </a:outerShdw>
                </a:effectLst>
                <a:highlight>
                  <a:srgbClr val="FFFF00"/>
                </a:highlight>
              </a:rPr>
              <a:t>皆為地方政府管有</a:t>
            </a:r>
            <a:r>
              <a:rPr lang="zh-TW" altLang="en-US" sz="2800" b="1" dirty="0"/>
              <a:t>。</a:t>
            </a:r>
            <a:endParaRPr lang="en-US" altLang="zh-TW" sz="2800" b="1" dirty="0"/>
          </a:p>
        </p:txBody>
      </p:sp>
      <p:graphicFrame>
        <p:nvGraphicFramePr>
          <p:cNvPr id="3" name="表格 2">
            <a:extLst>
              <a:ext uri="{FF2B5EF4-FFF2-40B4-BE49-F238E27FC236}">
                <a16:creationId xmlns:a16="http://schemas.microsoft.com/office/drawing/2014/main" id="{C4326D85-ADD2-48A4-9F3F-2E5B5C248676}"/>
              </a:ext>
            </a:extLst>
          </p:cNvPr>
          <p:cNvGraphicFramePr>
            <a:graphicFrameLocks noGrp="1"/>
          </p:cNvGraphicFramePr>
          <p:nvPr/>
        </p:nvGraphicFramePr>
        <p:xfrm>
          <a:off x="772257" y="2797430"/>
          <a:ext cx="7409609" cy="3840480"/>
        </p:xfrm>
        <a:graphic>
          <a:graphicData uri="http://schemas.openxmlformats.org/drawingml/2006/table">
            <a:tbl>
              <a:tblPr firstRow="1" bandRow="1">
                <a:tableStyleId>{5C22544A-7EE6-4342-B048-85BDC9FD1C3A}</a:tableStyleId>
              </a:tblPr>
              <a:tblGrid>
                <a:gridCol w="1225843">
                  <a:extLst>
                    <a:ext uri="{9D8B030D-6E8A-4147-A177-3AD203B41FA5}">
                      <a16:colId xmlns:a16="http://schemas.microsoft.com/office/drawing/2014/main" val="977721373"/>
                    </a:ext>
                  </a:extLst>
                </a:gridCol>
                <a:gridCol w="6183766">
                  <a:extLst>
                    <a:ext uri="{9D8B030D-6E8A-4147-A177-3AD203B41FA5}">
                      <a16:colId xmlns:a16="http://schemas.microsoft.com/office/drawing/2014/main" val="1081987534"/>
                    </a:ext>
                  </a:extLst>
                </a:gridCol>
              </a:tblGrid>
              <a:tr h="1404893">
                <a:tc>
                  <a:txBody>
                    <a:bodyPr/>
                    <a:lstStyle/>
                    <a:p>
                      <a:r>
                        <a:rPr lang="zh-TW" altLang="en-US" sz="2400" b="1" dirty="0">
                          <a:solidFill>
                            <a:schemeClr val="bg1"/>
                          </a:solidFill>
                        </a:rPr>
                        <a:t>同時為原保地與傳統領域之永久屋</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2400" b="1" u="none" kern="1200" dirty="0" err="1">
                          <a:solidFill>
                            <a:schemeClr val="bg1"/>
                          </a:solidFill>
                          <a:effectLst/>
                          <a:latin typeface="+mn-lt"/>
                          <a:ea typeface="+mn-ea"/>
                          <a:cs typeface="+mn-cs"/>
                        </a:rPr>
                        <a:t>山美saviki永久屋</a:t>
                      </a:r>
                      <a:r>
                        <a:rPr lang="zh-TW" altLang="en-US" sz="2400" b="1" u="none" kern="1200" dirty="0">
                          <a:solidFill>
                            <a:schemeClr val="bg1"/>
                          </a:solidFill>
                          <a:effectLst/>
                          <a:latin typeface="+mn-lt"/>
                          <a:ea typeface="+mn-ea"/>
                          <a:cs typeface="+mn-cs"/>
                        </a:rPr>
                        <a:t>、</a:t>
                      </a:r>
                      <a:r>
                        <a:rPr lang="en-US" altLang="zh-TW" sz="2400" b="1" u="none" kern="1200" dirty="0" err="1">
                          <a:solidFill>
                            <a:schemeClr val="bg1"/>
                          </a:solidFill>
                          <a:effectLst/>
                          <a:latin typeface="+mn-lt"/>
                          <a:ea typeface="+mn-ea"/>
                          <a:cs typeface="+mn-cs"/>
                        </a:rPr>
                        <a:t>樂野楓紅社區</a:t>
                      </a:r>
                      <a:r>
                        <a:rPr lang="zh-TW" altLang="en-US" sz="2400" b="1" u="none" kern="1200" dirty="0">
                          <a:solidFill>
                            <a:schemeClr val="bg1"/>
                          </a:solidFill>
                          <a:effectLst/>
                          <a:latin typeface="+mn-lt"/>
                          <a:ea typeface="+mn-ea"/>
                          <a:cs typeface="+mn-cs"/>
                        </a:rPr>
                        <a:t>、</a:t>
                      </a:r>
                      <a:r>
                        <a:rPr lang="zh-TW" altLang="zh-TW" sz="2400" b="1" u="none" kern="1200" dirty="0">
                          <a:solidFill>
                            <a:schemeClr val="bg1"/>
                          </a:solidFill>
                          <a:effectLst/>
                          <a:latin typeface="+mn-lt"/>
                          <a:ea typeface="+mn-ea"/>
                          <a:cs typeface="+mn-cs"/>
                        </a:rPr>
                        <a:t>樂樂段永久屋</a:t>
                      </a:r>
                      <a:r>
                        <a:rPr lang="zh-TW" altLang="en-US" sz="2400" b="1" u="none" kern="1200" dirty="0">
                          <a:solidFill>
                            <a:schemeClr val="bg1"/>
                          </a:solidFill>
                          <a:effectLst/>
                          <a:latin typeface="+mn-lt"/>
                          <a:ea typeface="+mn-ea"/>
                          <a:cs typeface="+mn-cs"/>
                        </a:rPr>
                        <a:t>、</a:t>
                      </a:r>
                      <a:r>
                        <a:rPr lang="en-US" altLang="zh-TW" sz="2400" b="1" u="none" kern="1200" dirty="0">
                          <a:solidFill>
                            <a:schemeClr val="bg1"/>
                          </a:solidFill>
                          <a:effectLst/>
                          <a:latin typeface="+mn-lt"/>
                          <a:ea typeface="+mn-ea"/>
                          <a:cs typeface="+mn-cs"/>
                        </a:rPr>
                        <a:t>高士部落1、2期</a:t>
                      </a:r>
                      <a:r>
                        <a:rPr lang="zh-TW" altLang="en-US" sz="2400" b="1" u="none" kern="1200" dirty="0">
                          <a:solidFill>
                            <a:schemeClr val="bg1"/>
                          </a:solidFill>
                          <a:effectLst/>
                          <a:latin typeface="+mn-lt"/>
                          <a:ea typeface="+mn-ea"/>
                          <a:cs typeface="+mn-cs"/>
                        </a:rPr>
                        <a:t>、</a:t>
                      </a:r>
                      <a:r>
                        <a:rPr lang="zh-TW" altLang="zh-TW" sz="2400" b="1" u="none" kern="1200" dirty="0">
                          <a:solidFill>
                            <a:schemeClr val="bg1"/>
                          </a:solidFill>
                          <a:effectLst/>
                          <a:latin typeface="+mn-lt"/>
                          <a:ea typeface="+mn-ea"/>
                          <a:cs typeface="+mn-cs"/>
                        </a:rPr>
                        <a:t>大竹永久屋</a:t>
                      </a:r>
                      <a:r>
                        <a:rPr lang="zh-TW" altLang="en-US" sz="2400" b="1" u="none" kern="1200" dirty="0">
                          <a:solidFill>
                            <a:schemeClr val="bg1"/>
                          </a:solidFill>
                          <a:effectLst/>
                          <a:latin typeface="+mn-lt"/>
                          <a:ea typeface="+mn-ea"/>
                          <a:cs typeface="+mn-cs"/>
                        </a:rPr>
                        <a:t>、</a:t>
                      </a:r>
                      <a:r>
                        <a:rPr lang="zh-TW" altLang="zh-TW" sz="2400" b="1" u="none" kern="1200" dirty="0">
                          <a:solidFill>
                            <a:schemeClr val="bg1"/>
                          </a:solidFill>
                          <a:effectLst/>
                          <a:latin typeface="+mn-lt"/>
                          <a:ea typeface="+mn-ea"/>
                          <a:cs typeface="+mn-cs"/>
                        </a:rPr>
                        <a:t>大鳥村笣札筏段</a:t>
                      </a:r>
                      <a:r>
                        <a:rPr lang="zh-TW" altLang="en-US" sz="2400" b="1" u="none" kern="1200" dirty="0">
                          <a:solidFill>
                            <a:schemeClr val="bg1"/>
                          </a:solidFill>
                          <a:effectLst/>
                          <a:latin typeface="+mn-lt"/>
                          <a:ea typeface="+mn-ea"/>
                          <a:cs typeface="+mn-cs"/>
                        </a:rPr>
                        <a:t>、</a:t>
                      </a:r>
                      <a:r>
                        <a:rPr lang="zh-TW" altLang="zh-TW" sz="2400" b="1" u="none" kern="1200" dirty="0">
                          <a:solidFill>
                            <a:schemeClr val="bg1"/>
                          </a:solidFill>
                          <a:effectLst/>
                          <a:latin typeface="+mn-lt"/>
                          <a:ea typeface="+mn-ea"/>
                          <a:cs typeface="+mn-cs"/>
                        </a:rPr>
                        <a:t>嘉蘭</a:t>
                      </a:r>
                      <a:r>
                        <a:rPr lang="en-US" altLang="zh-TW" sz="2400" b="1" u="none" kern="1200" dirty="0">
                          <a:solidFill>
                            <a:schemeClr val="bg1"/>
                          </a:solidFill>
                          <a:effectLst/>
                          <a:latin typeface="+mn-lt"/>
                          <a:ea typeface="+mn-ea"/>
                          <a:cs typeface="+mn-cs"/>
                        </a:rPr>
                        <a:t>2</a:t>
                      </a:r>
                      <a:r>
                        <a:rPr lang="zh-TW" altLang="zh-TW" sz="2400" b="1" u="none" kern="1200" dirty="0">
                          <a:solidFill>
                            <a:schemeClr val="bg1"/>
                          </a:solidFill>
                          <a:effectLst/>
                          <a:latin typeface="+mn-lt"/>
                          <a:ea typeface="+mn-ea"/>
                          <a:cs typeface="+mn-cs"/>
                        </a:rPr>
                        <a:t>永久屋</a:t>
                      </a:r>
                      <a:r>
                        <a:rPr lang="zh-TW" altLang="en-US" sz="2400" b="1" u="none" kern="1200" dirty="0">
                          <a:solidFill>
                            <a:schemeClr val="bg1"/>
                          </a:solidFill>
                          <a:effectLst/>
                          <a:latin typeface="+mn-lt"/>
                          <a:ea typeface="+mn-ea"/>
                          <a:cs typeface="+mn-cs"/>
                        </a:rPr>
                        <a:t>、</a:t>
                      </a:r>
                      <a:r>
                        <a:rPr lang="zh-TW" altLang="zh-TW" sz="2400" b="1" u="none" kern="1200" dirty="0">
                          <a:solidFill>
                            <a:schemeClr val="bg1"/>
                          </a:solidFill>
                          <a:effectLst/>
                          <a:latin typeface="+mn-lt"/>
                          <a:ea typeface="+mn-ea"/>
                          <a:cs typeface="+mn-cs"/>
                        </a:rPr>
                        <a:t>嘉蘭</a:t>
                      </a:r>
                      <a:r>
                        <a:rPr lang="en-US" altLang="zh-TW" sz="2400" b="1" u="none" kern="1200" dirty="0">
                          <a:solidFill>
                            <a:schemeClr val="bg1"/>
                          </a:solidFill>
                          <a:effectLst/>
                          <a:latin typeface="+mn-lt"/>
                          <a:ea typeface="+mn-ea"/>
                          <a:cs typeface="+mn-cs"/>
                        </a:rPr>
                        <a:t>1</a:t>
                      </a:r>
                      <a:r>
                        <a:rPr lang="zh-TW" altLang="zh-TW" sz="2400" b="1" u="none" kern="1200" dirty="0">
                          <a:solidFill>
                            <a:schemeClr val="bg1"/>
                          </a:solidFill>
                          <a:effectLst/>
                          <a:latin typeface="+mn-lt"/>
                          <a:ea typeface="+mn-ea"/>
                          <a:cs typeface="+mn-cs"/>
                        </a:rPr>
                        <a:t>永久屋西側</a:t>
                      </a:r>
                      <a:r>
                        <a:rPr lang="zh-TW" altLang="en-US" sz="2400" b="1" u="none" kern="1200" dirty="0">
                          <a:solidFill>
                            <a:schemeClr val="bg1"/>
                          </a:solidFill>
                          <a:effectLst/>
                          <a:latin typeface="+mn-lt"/>
                          <a:ea typeface="+mn-ea"/>
                          <a:cs typeface="+mn-cs"/>
                        </a:rPr>
                        <a:t>、</a:t>
                      </a:r>
                      <a:r>
                        <a:rPr lang="zh-TW" altLang="zh-TW" sz="2400" b="1" u="none" kern="1200" dirty="0">
                          <a:solidFill>
                            <a:schemeClr val="bg1"/>
                          </a:solidFill>
                          <a:effectLst/>
                          <a:latin typeface="+mn-lt"/>
                          <a:ea typeface="+mn-ea"/>
                          <a:cs typeface="+mn-cs"/>
                        </a:rPr>
                        <a:t>嘉蘭</a:t>
                      </a:r>
                      <a:r>
                        <a:rPr lang="en-US" altLang="zh-TW" sz="2400" b="1" u="none" kern="1200" dirty="0">
                          <a:solidFill>
                            <a:schemeClr val="bg1"/>
                          </a:solidFill>
                          <a:effectLst/>
                          <a:latin typeface="+mn-lt"/>
                          <a:ea typeface="+mn-ea"/>
                          <a:cs typeface="+mn-cs"/>
                        </a:rPr>
                        <a:t>1</a:t>
                      </a:r>
                      <a:r>
                        <a:rPr lang="zh-TW" altLang="zh-TW" sz="2400" b="1" u="none" kern="1200" dirty="0">
                          <a:solidFill>
                            <a:schemeClr val="bg1"/>
                          </a:solidFill>
                          <a:effectLst/>
                          <a:latin typeface="+mn-lt"/>
                          <a:ea typeface="+mn-ea"/>
                          <a:cs typeface="+mn-cs"/>
                        </a:rPr>
                        <a:t>永久屋東側</a:t>
                      </a:r>
                      <a:r>
                        <a:rPr lang="zh-TW" altLang="en-US" sz="2400" b="1" u="none" kern="1200" dirty="0">
                          <a:solidFill>
                            <a:schemeClr val="bg1"/>
                          </a:solidFill>
                          <a:effectLst/>
                          <a:latin typeface="+mn-lt"/>
                          <a:ea typeface="+mn-ea"/>
                          <a:cs typeface="+mn-cs"/>
                        </a:rPr>
                        <a:t>、</a:t>
                      </a:r>
                      <a:r>
                        <a:rPr lang="zh-TW" altLang="zh-TW" sz="2400" b="1" u="none" kern="1200" dirty="0">
                          <a:solidFill>
                            <a:schemeClr val="bg1"/>
                          </a:solidFill>
                          <a:effectLst/>
                          <a:latin typeface="+mn-lt"/>
                          <a:ea typeface="+mn-ea"/>
                          <a:cs typeface="+mn-cs"/>
                        </a:rPr>
                        <a:t>賓茂永久屋</a:t>
                      </a:r>
                    </a:p>
                    <a:p>
                      <a:endParaRPr lang="zh-TW" altLang="en-US" sz="2400" dirty="0">
                        <a:solidFill>
                          <a:schemeClr val="bg1"/>
                        </a:solidFill>
                      </a:endParaRPr>
                    </a:p>
                  </a:txBody>
                  <a:tcPr/>
                </a:tc>
                <a:extLst>
                  <a:ext uri="{0D108BD9-81ED-4DB2-BD59-A6C34878D82A}">
                    <a16:rowId xmlns:a16="http://schemas.microsoft.com/office/drawing/2014/main" val="1294375214"/>
                  </a:ext>
                </a:extLst>
              </a:tr>
              <a:tr h="1811017">
                <a:tc>
                  <a:txBody>
                    <a:bodyPr/>
                    <a:lstStyle/>
                    <a:p>
                      <a:r>
                        <a:rPr lang="zh-TW" altLang="en-US" sz="2400" b="1" dirty="0">
                          <a:solidFill>
                            <a:srgbClr val="002060"/>
                          </a:solidFill>
                        </a:rPr>
                        <a:t>為傳統領域之永久屋</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2400" b="1" kern="1200" dirty="0" err="1">
                          <a:solidFill>
                            <a:srgbClr val="002060"/>
                          </a:solidFill>
                          <a:latin typeface="+mn-lt"/>
                          <a:ea typeface="+mn-ea"/>
                          <a:cs typeface="+mn-cs"/>
                        </a:rPr>
                        <a:t>來吉永久屋</a:t>
                      </a:r>
                      <a:r>
                        <a:rPr lang="zh-TW" altLang="en-US" sz="2400" b="1" kern="1200" dirty="0">
                          <a:solidFill>
                            <a:srgbClr val="002060"/>
                          </a:solidFill>
                          <a:latin typeface="+mn-lt"/>
                          <a:ea typeface="+mn-ea"/>
                          <a:cs typeface="+mn-cs"/>
                        </a:rPr>
                        <a:t>、</a:t>
                      </a:r>
                      <a:r>
                        <a:rPr lang="zh-TW" altLang="zh-TW" sz="2400" b="1" kern="1200" dirty="0">
                          <a:solidFill>
                            <a:srgbClr val="002060"/>
                          </a:solidFill>
                          <a:latin typeface="+mn-lt"/>
                          <a:ea typeface="+mn-ea"/>
                          <a:cs typeface="+mn-cs"/>
                        </a:rPr>
                        <a:t>杉林大愛園區</a:t>
                      </a:r>
                      <a:r>
                        <a:rPr lang="en-US" altLang="zh-TW" sz="2400" b="1" kern="1200" dirty="0">
                          <a:solidFill>
                            <a:srgbClr val="002060"/>
                          </a:solidFill>
                          <a:latin typeface="+mn-lt"/>
                          <a:ea typeface="+mn-ea"/>
                          <a:cs typeface="+mn-cs"/>
                        </a:rPr>
                        <a:t>1</a:t>
                      </a:r>
                      <a:r>
                        <a:rPr lang="zh-TW" altLang="zh-TW" sz="2400" b="1" kern="1200" dirty="0">
                          <a:solidFill>
                            <a:srgbClr val="002060"/>
                          </a:solidFill>
                          <a:latin typeface="+mn-lt"/>
                          <a:ea typeface="+mn-ea"/>
                          <a:cs typeface="+mn-cs"/>
                        </a:rPr>
                        <a:t>、</a:t>
                      </a:r>
                      <a:r>
                        <a:rPr lang="en-US" altLang="zh-TW" sz="2400" b="1" kern="1200" dirty="0">
                          <a:solidFill>
                            <a:srgbClr val="002060"/>
                          </a:solidFill>
                          <a:latin typeface="+mn-lt"/>
                          <a:ea typeface="+mn-ea"/>
                          <a:cs typeface="+mn-cs"/>
                        </a:rPr>
                        <a:t>2</a:t>
                      </a:r>
                      <a:r>
                        <a:rPr lang="zh-TW" altLang="zh-TW" sz="2400" b="1" kern="1200" dirty="0">
                          <a:solidFill>
                            <a:srgbClr val="002060"/>
                          </a:solidFill>
                          <a:latin typeface="+mn-lt"/>
                          <a:ea typeface="+mn-ea"/>
                          <a:cs typeface="+mn-cs"/>
                        </a:rPr>
                        <a:t>期</a:t>
                      </a:r>
                      <a:r>
                        <a:rPr lang="zh-TW" altLang="en-US" sz="2400" b="1" kern="1200" dirty="0">
                          <a:solidFill>
                            <a:srgbClr val="002060"/>
                          </a:solidFill>
                          <a:latin typeface="+mn-lt"/>
                          <a:ea typeface="+mn-ea"/>
                          <a:cs typeface="+mn-cs"/>
                        </a:rPr>
                        <a:t>、</a:t>
                      </a:r>
                      <a:r>
                        <a:rPr lang="en-US" altLang="zh-TW" sz="2400" b="1" kern="1200" dirty="0" err="1">
                          <a:solidFill>
                            <a:srgbClr val="002060"/>
                          </a:solidFill>
                          <a:latin typeface="+mn-lt"/>
                          <a:ea typeface="+mn-ea"/>
                          <a:cs typeface="+mn-cs"/>
                        </a:rPr>
                        <a:t>寶山永久屋</a:t>
                      </a:r>
                      <a:r>
                        <a:rPr lang="zh-TW" altLang="en-US" sz="2400" b="1" kern="1200" dirty="0">
                          <a:solidFill>
                            <a:srgbClr val="002060"/>
                          </a:solidFill>
                          <a:latin typeface="+mn-lt"/>
                          <a:ea typeface="+mn-ea"/>
                          <a:cs typeface="+mn-cs"/>
                        </a:rPr>
                        <a:t>、</a:t>
                      </a:r>
                      <a:r>
                        <a:rPr lang="en-US" altLang="zh-TW" sz="2400" b="1" kern="1200" dirty="0">
                          <a:solidFill>
                            <a:srgbClr val="002060"/>
                          </a:solidFill>
                          <a:latin typeface="+mn-lt"/>
                          <a:ea typeface="+mn-ea"/>
                          <a:cs typeface="+mn-cs"/>
                        </a:rPr>
                        <a:t>禮納里永久屋1、2期</a:t>
                      </a:r>
                      <a:r>
                        <a:rPr lang="zh-TW" altLang="en-US" sz="2400" b="1" kern="1200" dirty="0">
                          <a:solidFill>
                            <a:srgbClr val="002060"/>
                          </a:solidFill>
                          <a:latin typeface="+mn-lt"/>
                          <a:ea typeface="+mn-ea"/>
                          <a:cs typeface="+mn-cs"/>
                        </a:rPr>
                        <a:t>、</a:t>
                      </a:r>
                      <a:r>
                        <a:rPr lang="en-US" altLang="zh-TW" sz="2400" b="1" kern="1200" dirty="0">
                          <a:solidFill>
                            <a:srgbClr val="002060"/>
                          </a:solidFill>
                          <a:latin typeface="+mn-lt"/>
                          <a:ea typeface="+mn-ea"/>
                          <a:cs typeface="+mn-cs"/>
                        </a:rPr>
                        <a:t>中間部落1、2期</a:t>
                      </a:r>
                      <a:r>
                        <a:rPr lang="zh-TW" altLang="en-US" sz="2400" b="1" kern="1200" dirty="0">
                          <a:solidFill>
                            <a:srgbClr val="002060"/>
                          </a:solidFill>
                          <a:latin typeface="+mn-lt"/>
                          <a:ea typeface="+mn-ea"/>
                          <a:cs typeface="+mn-cs"/>
                        </a:rPr>
                        <a:t>、</a:t>
                      </a:r>
                      <a:r>
                        <a:rPr lang="en-US" altLang="zh-TW" sz="2400" b="1" kern="1200" dirty="0" err="1">
                          <a:solidFill>
                            <a:srgbClr val="002060"/>
                          </a:solidFill>
                          <a:latin typeface="+mn-lt"/>
                          <a:ea typeface="+mn-ea"/>
                          <a:cs typeface="+mn-cs"/>
                        </a:rPr>
                        <a:t>滿州慈濟大愛園區</a:t>
                      </a:r>
                      <a:r>
                        <a:rPr lang="zh-TW" altLang="en-US" sz="2400" b="1" kern="1200" dirty="0">
                          <a:solidFill>
                            <a:srgbClr val="002060"/>
                          </a:solidFill>
                          <a:latin typeface="+mn-lt"/>
                          <a:ea typeface="+mn-ea"/>
                          <a:cs typeface="+mn-cs"/>
                        </a:rPr>
                        <a:t>、</a:t>
                      </a:r>
                      <a:r>
                        <a:rPr lang="zh-TW" altLang="zh-TW" sz="2400" b="1" kern="1200" dirty="0">
                          <a:solidFill>
                            <a:srgbClr val="002060"/>
                          </a:solidFill>
                          <a:latin typeface="+mn-lt"/>
                          <a:ea typeface="+mn-ea"/>
                          <a:cs typeface="+mn-cs"/>
                        </a:rPr>
                        <a:t>大武永久屋</a:t>
                      </a:r>
                      <a:r>
                        <a:rPr lang="zh-TW" altLang="en-US" sz="2400" b="1" kern="1200" dirty="0">
                          <a:solidFill>
                            <a:srgbClr val="002060"/>
                          </a:solidFill>
                          <a:latin typeface="+mn-lt"/>
                          <a:ea typeface="+mn-ea"/>
                          <a:cs typeface="+mn-cs"/>
                        </a:rPr>
                        <a:t>、</a:t>
                      </a:r>
                      <a:r>
                        <a:rPr lang="en-US" altLang="zh-TW" sz="2400" b="1" kern="1200" dirty="0" err="1">
                          <a:solidFill>
                            <a:srgbClr val="002060"/>
                          </a:solidFill>
                          <a:latin typeface="+mn-lt"/>
                          <a:ea typeface="+mn-ea"/>
                          <a:cs typeface="+mn-cs"/>
                        </a:rPr>
                        <a:t>德其段永久屋</a:t>
                      </a:r>
                      <a:endParaRPr lang="zh-TW" altLang="zh-TW" sz="2400" b="1" kern="1200" dirty="0">
                        <a:solidFill>
                          <a:srgbClr val="002060"/>
                        </a:solidFill>
                        <a:latin typeface="+mn-lt"/>
                        <a:ea typeface="+mn-ea"/>
                        <a:cs typeface="+mn-cs"/>
                      </a:endParaRPr>
                    </a:p>
                    <a:p>
                      <a:endParaRPr lang="zh-TW" altLang="en-US" sz="2400" dirty="0"/>
                    </a:p>
                  </a:txBody>
                  <a:tcPr/>
                </a:tc>
                <a:extLst>
                  <a:ext uri="{0D108BD9-81ED-4DB2-BD59-A6C34878D82A}">
                    <a16:rowId xmlns:a16="http://schemas.microsoft.com/office/drawing/2014/main" val="1977274744"/>
                  </a:ext>
                </a:extLst>
              </a:tr>
            </a:tbl>
          </a:graphicData>
        </a:graphic>
      </p:graphicFrame>
    </p:spTree>
    <p:extLst>
      <p:ext uri="{BB962C8B-B14F-4D97-AF65-F5344CB8AC3E}">
        <p14:creationId xmlns:p14="http://schemas.microsoft.com/office/powerpoint/2010/main" val="3601106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調查發現與意見五：</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34</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323528" y="2852936"/>
            <a:ext cx="8159818"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zh-TW" sz="2800" b="1" dirty="0"/>
              <a:t>按原基法第</a:t>
            </a:r>
            <a:r>
              <a:rPr lang="en-US" altLang="zh-TW" sz="2800" b="1" dirty="0"/>
              <a:t>2</a:t>
            </a:r>
            <a:r>
              <a:rPr lang="zh-TW" altLang="zh-TW" sz="2800" b="1" dirty="0"/>
              <a:t>條規定，原住民族傳統領域及既有原住民保留地皆係屬</a:t>
            </a:r>
            <a:r>
              <a:rPr lang="zh-TW" altLang="zh-TW" sz="2800" b="1" dirty="0">
                <a:solidFill>
                  <a:srgbClr val="3333FF"/>
                </a:solidFill>
              </a:rPr>
              <a:t>原住民族土地</a:t>
            </a:r>
            <a:r>
              <a:rPr lang="zh-TW" altLang="en-US" sz="2800" dirty="0"/>
              <a:t>。</a:t>
            </a:r>
            <a:endParaRPr lang="zh-TW" altLang="en-US" sz="2800" b="1" dirty="0"/>
          </a:p>
          <a:p>
            <a:pPr marL="457200" indent="-457200" algn="just">
              <a:spcAft>
                <a:spcPts val="600"/>
              </a:spcAft>
              <a:buFont typeface="Arial" panose="020B0604020202020204" pitchFamily="34" charset="0"/>
              <a:buChar char="•"/>
            </a:pPr>
            <a:r>
              <a:rPr lang="zh-TW" altLang="en-US" sz="2800" b="1" dirty="0">
                <a:solidFill>
                  <a:srgbClr val="3333FF"/>
                </a:solidFill>
              </a:rPr>
              <a:t>「原住民保留地」</a:t>
            </a:r>
            <a:r>
              <a:rPr lang="zh-TW" altLang="en-US" sz="2800" b="1" dirty="0"/>
              <a:t>係臺灣光復後，國民政府承襲日據時期「準要存置林野」</a:t>
            </a:r>
            <a:r>
              <a:rPr lang="en-US" altLang="zh-TW" sz="2800" b="1" dirty="0"/>
              <a:t>(</a:t>
            </a:r>
            <a:r>
              <a:rPr lang="zh-TW" altLang="en-US" sz="2800" b="1" dirty="0"/>
              <a:t>即</a:t>
            </a:r>
            <a:r>
              <a:rPr lang="zh-TW" altLang="en-US" sz="2800" b="1" dirty="0">
                <a:solidFill>
                  <a:srgbClr val="3333FF"/>
                </a:solidFill>
              </a:rPr>
              <a:t>高砂族保留地</a:t>
            </a:r>
            <a:r>
              <a:rPr lang="en-US" altLang="zh-TW" sz="2800" b="1" dirty="0"/>
              <a:t>)</a:t>
            </a:r>
            <a:r>
              <a:rPr lang="zh-TW" altLang="en-US" sz="2800" b="1" dirty="0"/>
              <a:t>之土地而來，</a:t>
            </a:r>
            <a:r>
              <a:rPr lang="zh-TW" altLang="en-US" sz="2800" b="1" dirty="0">
                <a:solidFill>
                  <a:srgbClr val="3333FF"/>
                </a:solidFill>
              </a:rPr>
              <a:t>專供維護原住民生計及推行山地行政之用。</a:t>
            </a: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en-US" sz="2800" b="1" dirty="0">
                <a:solidFill>
                  <a:srgbClr val="3333FF"/>
                </a:solidFill>
              </a:rPr>
              <a:t>「原住民族傳統領域土地」</a:t>
            </a:r>
            <a:r>
              <a:rPr lang="zh-TW" altLang="en-US" sz="2800" b="1" dirty="0"/>
              <a:t>，係指經依「原住民族土地或部落範圍土地劃設辦法」所定程序劃定之</a:t>
            </a:r>
            <a:r>
              <a:rPr lang="zh-TW" altLang="en-US" sz="2800" b="1" dirty="0">
                <a:solidFill>
                  <a:srgbClr val="3333FF"/>
                </a:solidFill>
              </a:rPr>
              <a:t>原住民族傳統祭儀、祖靈聖地、部落及其獵區與墾耕或其他依原住民族文化、傳統習慣</a:t>
            </a:r>
            <a:r>
              <a:rPr lang="zh-TW" altLang="en-US" sz="2800" b="1" dirty="0"/>
              <a:t>等特徵可得確定其範圍之「</a:t>
            </a:r>
            <a:r>
              <a:rPr lang="zh-TW" altLang="en-US" sz="2800" b="1" dirty="0">
                <a:solidFill>
                  <a:srgbClr val="3333FF"/>
                </a:solidFill>
              </a:rPr>
              <a:t>公有土地</a:t>
            </a:r>
            <a:r>
              <a:rPr lang="zh-TW" altLang="en-US" sz="2800" b="1" dirty="0"/>
              <a:t>」。</a:t>
            </a:r>
            <a:endParaRPr lang="en-US" altLang="zh-TW" sz="2800" b="1" dirty="0"/>
          </a:p>
        </p:txBody>
      </p:sp>
    </p:spTree>
    <p:extLst>
      <p:ext uri="{BB962C8B-B14F-4D97-AF65-F5344CB8AC3E}">
        <p14:creationId xmlns:p14="http://schemas.microsoft.com/office/powerpoint/2010/main" val="1760438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調查發現與意見五：</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35</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323528" y="2922129"/>
            <a:ext cx="8072462"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惟</a:t>
            </a:r>
            <a:r>
              <a:rPr lang="zh-TW" altLang="en-US" sz="2800" b="1" dirty="0">
                <a:solidFill>
                  <a:srgbClr val="3333FF"/>
                </a:solidFill>
              </a:rPr>
              <a:t>原住民私有保留地</a:t>
            </a:r>
            <a:r>
              <a:rPr lang="zh-TW" altLang="en-US" sz="2800" b="1" dirty="0"/>
              <a:t>除有「保留地」名目，依法不能租售給非山地原住民外，</a:t>
            </a:r>
            <a:r>
              <a:rPr lang="zh-TW" altLang="en-US" sz="2800" b="1" dirty="0">
                <a:solidFill>
                  <a:srgbClr val="3333FF"/>
                </a:solidFill>
              </a:rPr>
              <a:t>跟一般土地的性質幾已無分別，</a:t>
            </a:r>
            <a:r>
              <a:rPr lang="zh-TW" altLang="en-US" sz="2800" b="1" dirty="0"/>
              <a:t>可以自行處分、貸款、租借等，故這類土地概</a:t>
            </a:r>
            <a:r>
              <a:rPr lang="zh-TW" altLang="en-US" sz="2800" b="1" dirty="0">
                <a:solidFill>
                  <a:srgbClr val="3333FF"/>
                </a:solidFill>
              </a:rPr>
              <a:t>已無所謂「共有共管」的屬性</a:t>
            </a:r>
            <a:r>
              <a:rPr lang="zh-TW" altLang="en-US" sz="2800" b="1" dirty="0"/>
              <a:t>。因此這類私有土地一旦劃設為「特定區域」、「安全堪虞地區」，擁有土地所有權人的反彈，可以想見。</a:t>
            </a:r>
            <a:endParaRPr lang="en-US" altLang="zh-TW" sz="2800" b="1" dirty="0"/>
          </a:p>
          <a:p>
            <a:pPr marL="457200" indent="-457200" algn="just">
              <a:spcAft>
                <a:spcPts val="600"/>
              </a:spcAft>
              <a:buFont typeface="Arial" panose="020B0604020202020204" pitchFamily="34" charset="0"/>
              <a:buChar char="•"/>
            </a:pPr>
            <a:r>
              <a:rPr lang="zh-TW" altLang="en-US" sz="2800" b="1" dirty="0">
                <a:solidFill>
                  <a:srgbClr val="3333FF"/>
                </a:solidFill>
              </a:rPr>
              <a:t>加上全球氣候變遷天災頻繁，在沒有相關立法的前提下，是否將土地所有權交給原住民私有保留地之永久屋居民，涉及土地分配公平正義</a:t>
            </a:r>
            <a:r>
              <a:rPr lang="zh-TW" altLang="en-US" sz="2800" b="1" dirty="0"/>
              <a:t>之課題，在臺灣可用的安全土地面積有限下，妥適性有待行政院督同原民會進一步研討。</a:t>
            </a:r>
            <a:endParaRPr lang="en-US" altLang="zh-TW" sz="2800" b="1" dirty="0"/>
          </a:p>
        </p:txBody>
      </p:sp>
    </p:spTree>
    <p:extLst>
      <p:ext uri="{BB962C8B-B14F-4D97-AF65-F5344CB8AC3E}">
        <p14:creationId xmlns:p14="http://schemas.microsoft.com/office/powerpoint/2010/main" val="353032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調查發現與意見五：</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36</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381633" y="3085894"/>
            <a:ext cx="7943794"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r>
              <a:rPr lang="zh-TW" altLang="en-US" sz="2800" b="1" dirty="0"/>
              <a:t>本院實地履勘時發現，多數永久屋居民認為，</a:t>
            </a:r>
            <a:r>
              <a:rPr lang="zh-TW" altLang="en-US" sz="2800" b="1" dirty="0">
                <a:solidFill>
                  <a:srgbClr val="3333FF"/>
                </a:solidFill>
              </a:rPr>
              <a:t>住在沒有土地產權的永久屋，沒有回家的感覺</a:t>
            </a:r>
            <a:r>
              <a:rPr lang="zh-TW" altLang="en-US" sz="2800" b="1" dirty="0"/>
              <a:t>，讓他們對未來感到不安，</a:t>
            </a:r>
            <a:r>
              <a:rPr lang="zh-TW" altLang="en-US" sz="2800" b="1" dirty="0">
                <a:solidFill>
                  <a:srgbClr val="3333FF"/>
                </a:solidFill>
              </a:rPr>
              <a:t>也不敢進行房屋硬體的投資改良</a:t>
            </a:r>
            <a:r>
              <a:rPr lang="zh-TW" altLang="en-US" sz="2800" b="1" dirty="0"/>
              <a:t>。</a:t>
            </a:r>
            <a:endParaRPr lang="en-US" altLang="zh-TW" sz="2800" b="1" dirty="0"/>
          </a:p>
          <a:p>
            <a:pPr marL="457200" indent="-457200" algn="just">
              <a:spcAft>
                <a:spcPts val="600"/>
              </a:spcAft>
              <a:buFont typeface="Arial" panose="020B0604020202020204" pitchFamily="34" charset="0"/>
              <a:buChar char="•"/>
            </a:pPr>
            <a:r>
              <a:rPr lang="zh-TW" altLang="en-US" sz="2800" b="1" dirty="0"/>
              <a:t>屏東縣三地門鄉車牧勒薩以．拉勒格安鄉長在本院座談時明白指出：「</a:t>
            </a:r>
            <a:r>
              <a:rPr lang="zh-TW" altLang="en-US" sz="2800" b="1" dirty="0">
                <a:solidFill>
                  <a:srgbClr val="3333FF"/>
                </a:solidFill>
              </a:rPr>
              <a:t>永久屋的建物所有權屬災民，但土地是國有的。</a:t>
            </a:r>
            <a:r>
              <a:rPr lang="zh-TW" altLang="en-US" sz="2800" b="1" dirty="0"/>
              <a:t>資本主義的運作，土地所有權、房地產對於產業經濟的發展很重要，所以土地所有權若能給予災民，對生計將是非常大的保障。</a:t>
            </a:r>
            <a:r>
              <a:rPr lang="en-US" altLang="zh-TW" sz="2800" b="1" dirty="0"/>
              <a:t>……</a:t>
            </a:r>
            <a:r>
              <a:rPr lang="zh-TW" altLang="en-US" sz="2800" b="1" dirty="0">
                <a:solidFill>
                  <a:srgbClr val="3333FF"/>
                </a:solidFill>
              </a:rPr>
              <a:t>土地私有化，也可以減少政府的業務、經費負擔</a:t>
            </a:r>
            <a:r>
              <a:rPr lang="zh-TW" altLang="en-US" sz="2800" b="1" dirty="0"/>
              <a:t>，例如水管不通，縣府原民處就要處理。縣政府當作房東，公部門業務量龐大、居民也不滿意，所以土地所有權的釋放，將是長久之計。」</a:t>
            </a:r>
            <a:endParaRPr lang="zh-TW" altLang="en-US" sz="3600" b="1" dirty="0">
              <a:solidFill>
                <a:schemeClr val="accent2">
                  <a:lumMod val="75000"/>
                </a:schemeClr>
              </a:solidFill>
            </a:endParaRPr>
          </a:p>
        </p:txBody>
      </p:sp>
    </p:spTree>
    <p:extLst>
      <p:ext uri="{BB962C8B-B14F-4D97-AF65-F5344CB8AC3E}">
        <p14:creationId xmlns:p14="http://schemas.microsoft.com/office/powerpoint/2010/main" val="3018275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調查發現與意見五：</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37</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138055" y="2420888"/>
            <a:ext cx="8552218"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endParaRPr lang="en-US" altLang="zh-TW" sz="2600"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r>
              <a:rPr lang="zh-TW" altLang="en-US" sz="2800" b="1" dirty="0"/>
              <a:t>有關永久屋獲配戶何以未能取得永久屋土地所有權，財政部認為依司法院大法官釋字第</a:t>
            </a:r>
            <a:r>
              <a:rPr lang="en-US" altLang="zh-TW" sz="2800" b="1" dirty="0"/>
              <a:t>443</a:t>
            </a:r>
            <a:r>
              <a:rPr lang="zh-TW" altLang="en-US" sz="2800" b="1" dirty="0"/>
              <a:t>號解釋，永久屋基地之土地仍須符合現行「國有財產法」及「原住民保留發管理辦法」規定，應由管理機關</a:t>
            </a:r>
            <a:r>
              <a:rPr lang="zh-TW" altLang="en-US" sz="2800" b="1" dirty="0">
                <a:solidFill>
                  <a:srgbClr val="3333FF"/>
                </a:solidFill>
              </a:rPr>
              <a:t>依預定計畫</a:t>
            </a:r>
            <a:r>
              <a:rPr lang="en-US" altLang="zh-TW" sz="2800" b="1" dirty="0">
                <a:solidFill>
                  <a:srgbClr val="3333FF"/>
                </a:solidFill>
              </a:rPr>
              <a:t>(</a:t>
            </a:r>
            <a:r>
              <a:rPr lang="zh-TW" altLang="en-US" sz="2800" b="1" dirty="0">
                <a:solidFill>
                  <a:srgbClr val="3333FF"/>
                </a:solidFill>
              </a:rPr>
              <a:t>無償作為永久屋基地</a:t>
            </a:r>
            <a:r>
              <a:rPr lang="en-US" altLang="zh-TW" sz="2800" b="1" dirty="0">
                <a:solidFill>
                  <a:srgbClr val="3333FF"/>
                </a:solidFill>
              </a:rPr>
              <a:t>)</a:t>
            </a:r>
            <a:r>
              <a:rPr lang="zh-TW" altLang="en-US" sz="2800" b="1" dirty="0"/>
              <a:t>管理使用，不得為任何處分或擅為收益。</a:t>
            </a:r>
            <a:endParaRPr lang="en-US" altLang="zh-TW" sz="2800" b="1" dirty="0"/>
          </a:p>
          <a:p>
            <a:pPr marL="457200" indent="-457200" algn="just">
              <a:spcAft>
                <a:spcPts val="600"/>
              </a:spcAft>
              <a:buFont typeface="Arial" panose="020B0604020202020204" pitchFamily="34" charset="0"/>
              <a:buChar char="•"/>
            </a:pPr>
            <a:r>
              <a:rPr lang="zh-TW" altLang="en-US" sz="2800" b="1" dirty="0"/>
              <a:t>然據謝志誠教授指出</a:t>
            </a:r>
            <a:r>
              <a:rPr lang="zh-TW" altLang="en-US" sz="2800" b="1" dirty="0">
                <a:solidFill>
                  <a:srgbClr val="3333FF"/>
                </a:solidFill>
              </a:rPr>
              <a:t>重建條例第</a:t>
            </a:r>
            <a:r>
              <a:rPr lang="en-US" altLang="zh-TW" sz="2800" b="1" dirty="0">
                <a:solidFill>
                  <a:srgbClr val="3333FF"/>
                </a:solidFill>
              </a:rPr>
              <a:t>20</a:t>
            </a:r>
            <a:r>
              <a:rPr lang="zh-TW" altLang="en-US" sz="2800" b="1" dirty="0">
                <a:solidFill>
                  <a:srgbClr val="3333FF"/>
                </a:solidFill>
              </a:rPr>
              <a:t>條明文規定，為遷村安置所需之土地，得徵收後申請撥用，取得公有土地，不受國產法第</a:t>
            </a:r>
            <a:r>
              <a:rPr lang="en-US" altLang="zh-TW" sz="2800" b="1" dirty="0">
                <a:solidFill>
                  <a:srgbClr val="3333FF"/>
                </a:solidFill>
              </a:rPr>
              <a:t>28</a:t>
            </a:r>
            <a:r>
              <a:rPr lang="zh-TW" altLang="en-US" sz="2800" b="1" dirty="0">
                <a:solidFill>
                  <a:srgbClr val="3333FF"/>
                </a:solidFill>
              </a:rPr>
              <a:t>條及土地法第</a:t>
            </a:r>
            <a:r>
              <a:rPr lang="en-US" altLang="zh-TW" sz="2800" b="1" dirty="0">
                <a:solidFill>
                  <a:srgbClr val="3333FF"/>
                </a:solidFill>
              </a:rPr>
              <a:t>25</a:t>
            </a:r>
            <a:r>
              <a:rPr lang="zh-TW" altLang="en-US" sz="2800" b="1" dirty="0">
                <a:solidFill>
                  <a:srgbClr val="3333FF"/>
                </a:solidFill>
              </a:rPr>
              <a:t>條及地方公產管理法規限制。九二一重建</a:t>
            </a:r>
            <a:r>
              <a:rPr lang="zh-TW" altLang="en-US" sz="2800" b="1" dirty="0"/>
              <a:t>時有分原址重建跟遷建，遷住的部分，由政府價購或交換土地的方式取得，等到規劃完成後，再依據相關法令規章，分配給住戶，原有的土地再收歸國有，</a:t>
            </a:r>
            <a:r>
              <a:rPr lang="zh-TW" altLang="en-US" sz="2800" b="1" dirty="0">
                <a:solidFill>
                  <a:srgbClr val="3333FF"/>
                </a:solidFill>
              </a:rPr>
              <a:t>有「以地易地」的精神。從九二一到八八風災，法規並沒有修正，應能比照辦理。</a:t>
            </a:r>
          </a:p>
        </p:txBody>
      </p:sp>
    </p:spTree>
    <p:extLst>
      <p:ext uri="{BB962C8B-B14F-4D97-AF65-F5344CB8AC3E}">
        <p14:creationId xmlns:p14="http://schemas.microsoft.com/office/powerpoint/2010/main" val="3098946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調查發現與意見五：</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38</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51520" y="1412776"/>
            <a:ext cx="8359108"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針對永久屋土地所有權取得事宜，行政院允宜</a:t>
            </a:r>
            <a:r>
              <a:rPr lang="zh-TW" altLang="en-US" sz="2800" b="1" dirty="0">
                <a:solidFill>
                  <a:srgbClr val="3333FF"/>
                </a:solidFill>
              </a:rPr>
              <a:t>傾聽民眾真實需求，評估協助永久屋居民取得土地所有權之適法性或研提其他可行之替代方案，</a:t>
            </a:r>
            <a:r>
              <a:rPr lang="zh-TW" altLang="en-US" sz="2800" b="1" dirty="0"/>
              <a:t>促使永久屋能發揮最大政策效益，創造民眾與政府雙贏局面。</a:t>
            </a:r>
            <a:endParaRPr lang="zh-TW" altLang="en-US" sz="3400" b="1" dirty="0">
              <a:solidFill>
                <a:schemeClr val="accent2">
                  <a:lumMod val="75000"/>
                </a:schemeClr>
              </a:solidFill>
            </a:endParaRPr>
          </a:p>
        </p:txBody>
      </p:sp>
      <p:pic>
        <p:nvPicPr>
          <p:cNvPr id="3" name="圖片 2">
            <a:extLst>
              <a:ext uri="{FF2B5EF4-FFF2-40B4-BE49-F238E27FC236}">
                <a16:creationId xmlns:a16="http://schemas.microsoft.com/office/drawing/2014/main" id="{023225E2-0EDD-4824-8195-C811FF5872BB}"/>
              </a:ext>
            </a:extLst>
          </p:cNvPr>
          <p:cNvPicPr>
            <a:picLocks noChangeAspect="1"/>
          </p:cNvPicPr>
          <p:nvPr/>
        </p:nvPicPr>
        <p:blipFill rotWithShape="1">
          <a:blip r:embed="rId3"/>
          <a:srcRect l="18500" t="17800" r="21650" b="59221"/>
          <a:stretch/>
        </p:blipFill>
        <p:spPr>
          <a:xfrm>
            <a:off x="135489" y="4001206"/>
            <a:ext cx="8941321" cy="1931041"/>
          </a:xfrm>
          <a:prstGeom prst="rect">
            <a:avLst/>
          </a:prstGeom>
        </p:spPr>
      </p:pic>
    </p:spTree>
    <p:extLst>
      <p:ext uri="{BB962C8B-B14F-4D97-AF65-F5344CB8AC3E}">
        <p14:creationId xmlns:p14="http://schemas.microsoft.com/office/powerpoint/2010/main" val="2558335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p:txBody>
          <a:bodyPr>
            <a:normAutofit fontScale="90000"/>
          </a:bodyPr>
          <a:lstStyle/>
          <a:p>
            <a:pPr algn="ctr"/>
            <a:r>
              <a:rPr lang="zh-TW" altLang="en-US" sz="3800" dirty="0">
                <a:solidFill>
                  <a:srgbClr val="FF0000"/>
                </a:solidFill>
              </a:rPr>
              <a:t>六、研議永久屋管理發展機制，使居民之生存、居住、工作獲得「適當」滿足</a:t>
            </a:r>
          </a:p>
        </p:txBody>
      </p:sp>
      <p:sp>
        <p:nvSpPr>
          <p:cNvPr id="3" name="內容版面配置區 2">
            <a:extLst>
              <a:ext uri="{FF2B5EF4-FFF2-40B4-BE49-F238E27FC236}">
                <a16:creationId xmlns:a16="http://schemas.microsoft.com/office/drawing/2014/main" id="{426A7D5A-1A16-4609-AB48-02D4DD8AE88E}"/>
              </a:ext>
            </a:extLst>
          </p:cNvPr>
          <p:cNvSpPr>
            <a:spLocks noGrp="1"/>
          </p:cNvSpPr>
          <p:nvPr>
            <p:ph idx="1"/>
          </p:nvPr>
        </p:nvSpPr>
        <p:spPr>
          <a:xfrm>
            <a:off x="680864" y="6272785"/>
            <a:ext cx="7772400" cy="366936"/>
          </a:xfrm>
        </p:spPr>
        <p:txBody>
          <a:bodyPr/>
          <a:lstStyle/>
          <a:p>
            <a:r>
              <a:rPr lang="en-US" altLang="zh-TW" dirty="0"/>
              <a:t>110/2/23</a:t>
            </a:r>
            <a:r>
              <a:rPr lang="zh-TW" altLang="en-US" dirty="0"/>
              <a:t>屏東</a:t>
            </a:r>
            <a:r>
              <a:rPr lang="zh-TW" altLang="zh-TW" dirty="0"/>
              <a:t>禮納里</a:t>
            </a:r>
            <a:r>
              <a:rPr lang="zh-TW" altLang="en-US" dirty="0"/>
              <a:t>永久屋現地履勘</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39</a:t>
            </a:fld>
            <a:endParaRPr lang="zh-TW" altLang="en-US"/>
          </a:p>
        </p:txBody>
      </p:sp>
      <p:pic>
        <p:nvPicPr>
          <p:cNvPr id="6" name="圖片 5">
            <a:extLst>
              <a:ext uri="{FF2B5EF4-FFF2-40B4-BE49-F238E27FC236}">
                <a16:creationId xmlns:a16="http://schemas.microsoft.com/office/drawing/2014/main" id="{B953037B-C2FD-446E-9159-C92D7B6BD8C2}"/>
              </a:ext>
            </a:extLst>
          </p:cNvPr>
          <p:cNvPicPr>
            <a:picLocks noChangeAspect="1"/>
          </p:cNvPicPr>
          <p:nvPr/>
        </p:nvPicPr>
        <p:blipFill rotWithShape="1">
          <a:blip r:embed="rId2">
            <a:extLst>
              <a:ext uri="{28A0092B-C50C-407E-A947-70E740481C1C}">
                <a14:useLocalDpi xmlns:a14="http://schemas.microsoft.com/office/drawing/2010/main" val="0"/>
              </a:ext>
            </a:extLst>
          </a:blip>
          <a:srcRect l="11737" b="13146"/>
          <a:stretch/>
        </p:blipFill>
        <p:spPr>
          <a:xfrm>
            <a:off x="690736" y="2053472"/>
            <a:ext cx="7465421" cy="4136428"/>
          </a:xfrm>
          <a:prstGeom prst="rect">
            <a:avLst/>
          </a:prstGeom>
        </p:spPr>
      </p:pic>
    </p:spTree>
    <p:extLst>
      <p:ext uri="{BB962C8B-B14F-4D97-AF65-F5344CB8AC3E}">
        <p14:creationId xmlns:p14="http://schemas.microsoft.com/office/powerpoint/2010/main" val="267236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27384"/>
            <a:ext cx="7772400" cy="928144"/>
          </a:xfrm>
        </p:spPr>
        <p:txBody>
          <a:bodyPr vert="horz" lIns="91440" tIns="45720" rIns="91440" bIns="45720" rtlCol="0" anchor="ctr">
            <a:normAutofit/>
          </a:bodyPr>
          <a:lstStyle/>
          <a:p>
            <a:r>
              <a:rPr lang="zh-TW" altLang="en-US" dirty="0">
                <a:solidFill>
                  <a:schemeClr val="accent2">
                    <a:lumMod val="50000"/>
                  </a:schemeClr>
                </a:solidFill>
                <a:latin typeface="+mn-ea"/>
              </a:rPr>
              <a:t>調查緣起</a:t>
            </a:r>
            <a:r>
              <a:rPr lang="en-US" altLang="zh-TW" dirty="0">
                <a:solidFill>
                  <a:schemeClr val="accent2">
                    <a:lumMod val="50000"/>
                  </a:schemeClr>
                </a:solidFill>
                <a:latin typeface="+mn-ea"/>
              </a:rPr>
              <a:t>2</a:t>
            </a:r>
            <a:endParaRPr lang="zh-TW" altLang="en-US" dirty="0">
              <a:solidFill>
                <a:schemeClr val="accent2">
                  <a:lumMod val="50000"/>
                </a:schemeClr>
              </a:solidFill>
              <a:latin typeface="+mn-ea"/>
            </a:endParaRPr>
          </a:p>
        </p:txBody>
      </p:sp>
      <p:sp>
        <p:nvSpPr>
          <p:cNvPr id="4" name="投影片編號版面配置區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AB0CF34-FCBB-426F-8D6D-11730FD303CE}" type="slidenum">
              <a:rPr kumimoji="0" lang="zh-TW" altLang="en-US" sz="1100" b="1" i="0" u="none" strike="noStrike" kern="1200" cap="none" spc="-70" normalizeH="0" baseline="0" noProof="0" smtClean="0">
                <a:ln>
                  <a:noFill/>
                </a:ln>
                <a:solidFill>
                  <a:srgbClr val="FFFFFF"/>
                </a:solidFill>
                <a:effectLst/>
                <a:uLnTx/>
                <a:uFillTx/>
                <a:latin typeface="Trebuchet MS" panose="020B0603020202020204"/>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zh-TW" altLang="en-US" sz="1100" b="1" i="0" u="none" strike="noStrike" kern="1200" cap="none" spc="-70" normalizeH="0" baseline="0" noProof="0">
              <a:ln>
                <a:noFill/>
              </a:ln>
              <a:solidFill>
                <a:srgbClr val="FFFFFF"/>
              </a:solidFill>
              <a:effectLst/>
              <a:uLnTx/>
              <a:uFillTx/>
              <a:latin typeface="Trebuchet MS" panose="020B0603020202020204"/>
              <a:ea typeface="微軟正黑體" panose="020B0604030504040204" pitchFamily="34" charset="-120"/>
              <a:cs typeface="+mn-cs"/>
            </a:endParaRPr>
          </a:p>
        </p:txBody>
      </p:sp>
      <p:sp>
        <p:nvSpPr>
          <p:cNvPr id="20" name="文字版面配置區 2"/>
          <p:cNvSpPr txBox="1">
            <a:spLocks/>
          </p:cNvSpPr>
          <p:nvPr/>
        </p:nvSpPr>
        <p:spPr>
          <a:xfrm>
            <a:off x="179512" y="1130263"/>
            <a:ext cx="4680520" cy="170697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marL="182880" marR="0" lvl="0" indent="-182880" algn="just" defTabSz="914400" rtl="0" eaLnBrk="1" fontAlgn="auto" latinLnBrk="0" hangingPunct="1">
              <a:lnSpc>
                <a:spcPct val="90000"/>
              </a:lnSpc>
              <a:spcBef>
                <a:spcPts val="1200"/>
              </a:spcBef>
              <a:spcAft>
                <a:spcPts val="0"/>
              </a:spcAft>
              <a:buClr>
                <a:srgbClr val="94B6D2"/>
              </a:buClr>
              <a:buSzPct val="85000"/>
              <a:buFont typeface="Wingdings" pitchFamily="2" charset="2"/>
              <a:buChar char="§"/>
              <a:tabLst/>
              <a:defRPr/>
            </a:pPr>
            <a:r>
              <a:rPr lang="zh-TW" altLang="en-US" sz="2400" b="1" dirty="0">
                <a:solidFill>
                  <a:prstClr val="black"/>
                </a:solidFill>
                <a:latin typeface="Trebuchet MS" panose="020B0603020202020204"/>
                <a:ea typeface="微軟正黑體" panose="020B0604030504040204" pitchFamily="34" charset="-120"/>
              </a:rPr>
              <a:t>另</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據悉，屏東縣瑪家鄉禮納里永久屋好茶村</a:t>
            </a:r>
            <a:r>
              <a:rPr kumimoji="0" lang="en-US" altLang="zh-TW"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109</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a:t>
            </a:r>
            <a:r>
              <a:rPr kumimoji="0" lang="en-US" altLang="zh-TW"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10</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月</a:t>
            </a:r>
            <a:r>
              <a:rPr kumimoji="0" lang="en-US" altLang="zh-TW"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13</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日陳抗縣府拆除違建，魯凱族畫家盧男自焚強烈抗議，屏東縣府聲明拆除</a:t>
            </a:r>
            <a:r>
              <a:rPr kumimoji="0" lang="en-US" altLang="zh-TW"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棟違建係出於維護公共安全。</a:t>
            </a:r>
            <a:endParaRPr kumimoji="0" lang="en-US" altLang="zh-TW"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algn="just">
              <a:buClr>
                <a:srgbClr val="94B6D2"/>
              </a:buClr>
              <a:defRPr/>
            </a:pP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惟查，</a:t>
            </a:r>
            <a:r>
              <a:rPr kumimoji="0" lang="zh-TW" altLang="en-US" sz="2400" b="1" i="0" u="none" strike="noStrike" kern="1200" cap="none" spc="0" normalizeH="0" baseline="0" noProof="0" dirty="0">
                <a:ln>
                  <a:noFill/>
                </a:ln>
                <a:solidFill>
                  <a:srgbClr val="3333FF"/>
                </a:solidFill>
                <a:effectLst/>
                <a:uLnTx/>
                <a:uFillTx/>
                <a:latin typeface="Trebuchet MS" panose="020B0603020202020204"/>
                <a:ea typeface="微軟正黑體" panose="020B0604030504040204" pitchFamily="34" charset="-120"/>
                <a:cs typeface="+mn-cs"/>
              </a:rPr>
              <a:t>本案涉及原住民族居住及土地正義議題</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，政府於</a:t>
            </a:r>
            <a:r>
              <a:rPr kumimoji="0" lang="en-US" altLang="zh-TW"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98</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年莫拉克風災後進行重建工作，規劃之永久屋政策與原住民生活模式、遷村重建有所落差，包括土地產權爭議、部落耕地及水源不足、墓園、居住空間及產業發展受限等問題，</a:t>
            </a:r>
            <a:r>
              <a:rPr kumimoji="0" lang="zh-TW" altLang="en-US" sz="2400" b="1" i="0" u="none" strike="noStrike" kern="1200" cap="none" spc="0" normalizeH="0" baseline="0" noProof="0" dirty="0">
                <a:ln>
                  <a:noFill/>
                </a:ln>
                <a:solidFill>
                  <a:srgbClr val="3333FF"/>
                </a:solidFill>
                <a:effectLst/>
                <a:uLnTx/>
                <a:uFillTx/>
                <a:latin typeface="Trebuchet MS" panose="020B0603020202020204"/>
                <a:ea typeface="微軟正黑體" panose="020B0604030504040204" pitchFamily="34" charset="-120"/>
                <a:cs typeface="+mn-cs"/>
              </a:rPr>
              <a:t>原鄉居民被迫在土地限制上，尋求部落發展的可能性</a:t>
            </a:r>
            <a:r>
              <a:rPr kumimoji="0" lang="zh-TW" altLang="en-US"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lang="zh-TW" altLang="en-US" sz="2400" b="1" dirty="0">
                <a:latin typeface="+mn-ea"/>
              </a:rPr>
              <a:t>均認有全面檢視，深入調查之必要。</a:t>
            </a:r>
            <a:endParaRPr lang="en-US" altLang="zh-TW" sz="2400" b="1" dirty="0">
              <a:latin typeface="+mn-ea"/>
            </a:endParaRPr>
          </a:p>
          <a:p>
            <a:pPr marL="182880" marR="0" lvl="0" indent="-182880" algn="just" defTabSz="914400" rtl="0" eaLnBrk="1" fontAlgn="auto" latinLnBrk="0" hangingPunct="1">
              <a:lnSpc>
                <a:spcPct val="90000"/>
              </a:lnSpc>
              <a:spcBef>
                <a:spcPts val="1200"/>
              </a:spcBef>
              <a:spcAft>
                <a:spcPts val="0"/>
              </a:spcAft>
              <a:buClr>
                <a:srgbClr val="94B6D2"/>
              </a:buClr>
              <a:buSzPct val="85000"/>
              <a:buFont typeface="Wingdings" pitchFamily="2" charset="2"/>
              <a:buChar char="§"/>
              <a:tabLst/>
              <a:defRPr/>
            </a:pPr>
            <a:endParaRPr kumimoji="0" lang="en-US" altLang="zh-TW" sz="2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pic>
        <p:nvPicPr>
          <p:cNvPr id="7" name="圖片 6">
            <a:extLst>
              <a:ext uri="{FF2B5EF4-FFF2-40B4-BE49-F238E27FC236}">
                <a16:creationId xmlns:a16="http://schemas.microsoft.com/office/drawing/2014/main" id="{8B26E0CC-095B-41DF-AD3B-C13AE89A9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3" name="矩形 2">
            <a:extLst>
              <a:ext uri="{FF2B5EF4-FFF2-40B4-BE49-F238E27FC236}">
                <a16:creationId xmlns:a16="http://schemas.microsoft.com/office/drawing/2014/main" id="{881657D6-35EA-4C18-851D-B0FE18104F03}"/>
              </a:ext>
            </a:extLst>
          </p:cNvPr>
          <p:cNvSpPr/>
          <p:nvPr/>
        </p:nvSpPr>
        <p:spPr>
          <a:xfrm>
            <a:off x="5054494" y="4820093"/>
            <a:ext cx="3490058" cy="369332"/>
          </a:xfrm>
          <a:prstGeom prst="rect">
            <a:avLst/>
          </a:prstGeom>
        </p:spPr>
        <p:txBody>
          <a:bodyPr wrap="none">
            <a:spAutoFit/>
          </a:bodyPr>
          <a:lstStyle/>
          <a:p>
            <a:r>
              <a:rPr lang="en-US" altLang="zh-TW" dirty="0">
                <a:hlinkClick r:id="rId3"/>
              </a:rPr>
              <a:t>https://youtu.be/0UHTz2LISmY</a:t>
            </a:r>
            <a:endParaRPr lang="zh-TW" altLang="en-US" dirty="0"/>
          </a:p>
        </p:txBody>
      </p:sp>
      <p:pic>
        <p:nvPicPr>
          <p:cNvPr id="6" name="圖片 5">
            <a:extLst>
              <a:ext uri="{FF2B5EF4-FFF2-40B4-BE49-F238E27FC236}">
                <a16:creationId xmlns:a16="http://schemas.microsoft.com/office/drawing/2014/main" id="{275EF24A-C2B8-4232-BD96-1CB37EB1172B}"/>
              </a:ext>
            </a:extLst>
          </p:cNvPr>
          <p:cNvPicPr>
            <a:picLocks noChangeAspect="1"/>
          </p:cNvPicPr>
          <p:nvPr/>
        </p:nvPicPr>
        <p:blipFill>
          <a:blip r:embed="rId4"/>
          <a:stretch>
            <a:fillRect/>
          </a:stretch>
        </p:blipFill>
        <p:spPr>
          <a:xfrm>
            <a:off x="5097824" y="2770942"/>
            <a:ext cx="3326705" cy="1867162"/>
          </a:xfrm>
          <a:prstGeom prst="rect">
            <a:avLst/>
          </a:prstGeom>
        </p:spPr>
      </p:pic>
      <p:pic>
        <p:nvPicPr>
          <p:cNvPr id="8" name="圖片 7">
            <a:extLst>
              <a:ext uri="{FF2B5EF4-FFF2-40B4-BE49-F238E27FC236}">
                <a16:creationId xmlns:a16="http://schemas.microsoft.com/office/drawing/2014/main" id="{A6B7ADA8-DF75-4941-B18A-9A12CF575F50}"/>
              </a:ext>
            </a:extLst>
          </p:cNvPr>
          <p:cNvPicPr>
            <a:picLocks noChangeAspect="1"/>
          </p:cNvPicPr>
          <p:nvPr/>
        </p:nvPicPr>
        <p:blipFill>
          <a:blip r:embed="rId5" cstate="print"/>
          <a:stretch>
            <a:fillRect/>
          </a:stretch>
        </p:blipFill>
        <p:spPr>
          <a:xfrm>
            <a:off x="5097823" y="620688"/>
            <a:ext cx="3326705" cy="1981728"/>
          </a:xfrm>
          <a:prstGeom prst="rect">
            <a:avLst/>
          </a:prstGeom>
        </p:spPr>
      </p:pic>
      <p:sp>
        <p:nvSpPr>
          <p:cNvPr id="5" name="矩形 4">
            <a:extLst>
              <a:ext uri="{FF2B5EF4-FFF2-40B4-BE49-F238E27FC236}">
                <a16:creationId xmlns:a16="http://schemas.microsoft.com/office/drawing/2014/main" id="{6B75EFDE-A7CC-4CE1-BEBD-EFF21F62CC4A}"/>
              </a:ext>
            </a:extLst>
          </p:cNvPr>
          <p:cNvSpPr/>
          <p:nvPr/>
        </p:nvSpPr>
        <p:spPr>
          <a:xfrm>
            <a:off x="5054761" y="5301208"/>
            <a:ext cx="3668615" cy="738664"/>
          </a:xfrm>
          <a:prstGeom prst="rect">
            <a:avLst/>
          </a:prstGeom>
        </p:spPr>
        <p:txBody>
          <a:bodyPr wrap="square">
            <a:spAutoFit/>
          </a:bodyPr>
          <a:lstStyle/>
          <a:p>
            <a:r>
              <a:rPr lang="zh-TW" altLang="en-US" sz="1400" dirty="0"/>
              <a:t>資料來源：民視新聞網</a:t>
            </a:r>
            <a:r>
              <a:rPr lang="en-US" altLang="zh-TW" sz="1400" dirty="0"/>
              <a:t>--</a:t>
            </a:r>
            <a:r>
              <a:rPr lang="zh-TW" altLang="en-US" sz="1400" dirty="0"/>
              <a:t>男子背十字架突引火自焚！ 送醫急救未脫險 屏東禮納里部落抗議變調</a:t>
            </a:r>
          </a:p>
        </p:txBody>
      </p:sp>
    </p:spTree>
    <p:extLst>
      <p:ext uri="{BB962C8B-B14F-4D97-AF65-F5344CB8AC3E}">
        <p14:creationId xmlns:p14="http://schemas.microsoft.com/office/powerpoint/2010/main" val="1521961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調查發現與意見六：</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40</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01043" y="3284984"/>
            <a:ext cx="8522333"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600" b="1" dirty="0"/>
              <a:t>聯合國「經濟社會文化權利國際公約」第</a:t>
            </a:r>
            <a:r>
              <a:rPr lang="en-US" altLang="zh-TW" sz="2600" b="1" dirty="0"/>
              <a:t>11</a:t>
            </a:r>
            <a:r>
              <a:rPr lang="zh-TW" altLang="en-US" sz="2600" b="1" dirty="0"/>
              <a:t>條及其對應之第</a:t>
            </a:r>
            <a:r>
              <a:rPr lang="en-US" altLang="zh-TW" sz="2600" b="1" dirty="0"/>
              <a:t>4</a:t>
            </a:r>
            <a:r>
              <a:rPr lang="zh-TW" altLang="en-US" sz="2600" b="1" dirty="0"/>
              <a:t>號、第</a:t>
            </a:r>
            <a:r>
              <a:rPr lang="en-US" altLang="zh-TW" sz="2600" b="1" dirty="0"/>
              <a:t>7</a:t>
            </a:r>
            <a:r>
              <a:rPr lang="zh-TW" altLang="en-US" sz="2600" b="1" dirty="0"/>
              <a:t>號「一般性意見」中指出，</a:t>
            </a:r>
            <a:r>
              <a:rPr lang="zh-TW" altLang="en-US" sz="2600" b="1" dirty="0">
                <a:solidFill>
                  <a:srgbClr val="3333FF"/>
                </a:solidFill>
              </a:rPr>
              <a:t>居住權不僅是要保障狹義的財產權</a:t>
            </a:r>
            <a:r>
              <a:rPr lang="zh-TW" altLang="en-US" sz="2600" b="1" dirty="0"/>
              <a:t>，</a:t>
            </a:r>
            <a:r>
              <a:rPr lang="zh-TW" altLang="en-US" sz="2600" b="1" dirty="0">
                <a:solidFill>
                  <a:srgbClr val="3333FF"/>
                </a:solidFill>
              </a:rPr>
              <a:t>更要確保每個人基本的居住需求獲得「適當」滿足。</a:t>
            </a:r>
            <a:endParaRPr lang="en-US" altLang="zh-TW" sz="2600" b="1" dirty="0">
              <a:solidFill>
                <a:srgbClr val="3333FF"/>
              </a:solidFill>
            </a:endParaRPr>
          </a:p>
          <a:p>
            <a:pPr marL="457200" indent="-457200" algn="just">
              <a:spcAft>
                <a:spcPts val="600"/>
              </a:spcAft>
              <a:buFont typeface="Arial" panose="020B0604020202020204" pitchFamily="34" charset="0"/>
              <a:buChar char="•"/>
            </a:pPr>
            <a:r>
              <a:rPr lang="zh-TW" altLang="en-US" sz="2600" b="1" dirty="0"/>
              <a:t>有限的</a:t>
            </a:r>
            <a:r>
              <a:rPr lang="zh-TW" altLang="en-US" sz="2600" b="1" dirty="0">
                <a:solidFill>
                  <a:srgbClr val="3333FF"/>
                </a:solidFill>
              </a:rPr>
              <a:t>永久屋基地範圍</a:t>
            </a:r>
            <a:r>
              <a:rPr lang="zh-TW" altLang="en-US" sz="2600" b="1" dirty="0"/>
              <a:t>，無法像原居地</a:t>
            </a:r>
            <a:r>
              <a:rPr lang="en-US" altLang="zh-TW" sz="2600" b="1" dirty="0"/>
              <a:t>(</a:t>
            </a:r>
            <a:r>
              <a:rPr lang="zh-TW" altLang="en-US" sz="2600" b="1" dirty="0"/>
              <a:t>尤其是原住民部落</a:t>
            </a:r>
            <a:r>
              <a:rPr lang="en-US" altLang="zh-TW" sz="2600" b="1" dirty="0"/>
              <a:t>)</a:t>
            </a:r>
            <a:r>
              <a:rPr lang="zh-TW" altLang="en-US" sz="2600" b="1" dirty="0"/>
              <a:t>一樣，周邊尚有可資運用之私有地，可提供居民多元使用土地的方式，因此產生</a:t>
            </a:r>
            <a:r>
              <a:rPr lang="zh-TW" altLang="en-US" sz="2600" b="1" dirty="0">
                <a:solidFill>
                  <a:srgbClr val="3333FF"/>
                </a:solidFill>
              </a:rPr>
              <a:t>居住空間不敷使用、公共設施不足、無法藉由土地生產營生等問題</a:t>
            </a:r>
            <a:r>
              <a:rPr lang="zh-TW" altLang="en-US" sz="2600" b="1" dirty="0"/>
              <a:t>。</a:t>
            </a:r>
            <a:r>
              <a:rPr lang="zh-TW" altLang="zh-TW" sz="2600" b="1" dirty="0">
                <a:solidFill>
                  <a:srgbClr val="3333FF"/>
                </a:solidFill>
              </a:rPr>
              <a:t>迫於生活需要與經濟壓力</a:t>
            </a:r>
            <a:r>
              <a:rPr lang="zh-TW" altLang="zh-TW" sz="2600" b="1" dirty="0"/>
              <a:t>，於永久屋增建房舍或在基地闢建營業設施，卻因此面臨</a:t>
            </a:r>
            <a:r>
              <a:rPr lang="zh-TW" altLang="zh-TW" sz="3200" b="1" dirty="0">
                <a:solidFill>
                  <a:srgbClr val="FF0000"/>
                </a:solidFill>
                <a:highlight>
                  <a:srgbClr val="FFFF00"/>
                </a:highlight>
              </a:rPr>
              <a:t>違章建築</a:t>
            </a:r>
            <a:r>
              <a:rPr lang="zh-TW" altLang="zh-TW" sz="2600" b="1" dirty="0"/>
              <a:t>之問題。</a:t>
            </a:r>
            <a:endParaRPr lang="en-US" altLang="zh-TW" sz="2600" b="1" dirty="0"/>
          </a:p>
          <a:p>
            <a:pPr marL="457200" indent="-457200" algn="just">
              <a:spcAft>
                <a:spcPts val="600"/>
              </a:spcAft>
              <a:buFont typeface="Arial" panose="020B0604020202020204" pitchFamily="34" charset="0"/>
              <a:buChar char="•"/>
            </a:pPr>
            <a:r>
              <a:rPr lang="zh-TW" altLang="en-US" sz="2600" b="1" dirty="0"/>
              <a:t>屏東縣瑪家鄉禮納里永久屋好茶村</a:t>
            </a:r>
            <a:r>
              <a:rPr lang="en-US" altLang="zh-TW" sz="2600" b="1" dirty="0"/>
              <a:t>109</a:t>
            </a:r>
            <a:r>
              <a:rPr lang="zh-TW" altLang="en-US" sz="2600" b="1" dirty="0"/>
              <a:t>年</a:t>
            </a:r>
            <a:r>
              <a:rPr lang="en-US" altLang="zh-TW" sz="2600" b="1" dirty="0"/>
              <a:t>10</a:t>
            </a:r>
            <a:r>
              <a:rPr lang="zh-TW" altLang="en-US" sz="2600" b="1" dirty="0"/>
              <a:t>月</a:t>
            </a:r>
            <a:r>
              <a:rPr lang="en-US" altLang="zh-TW" sz="2600" b="1" dirty="0"/>
              <a:t>13</a:t>
            </a:r>
            <a:r>
              <a:rPr lang="zh-TW" altLang="en-US" sz="2600" b="1" dirty="0"/>
              <a:t>日陳抗，因風災侵襲，好茶部落族人無法回到原居地生活與開墾，</a:t>
            </a:r>
            <a:r>
              <a:rPr lang="zh-TW" altLang="en-US" sz="2600" b="1" dirty="0">
                <a:solidFill>
                  <a:srgbClr val="3333FF"/>
                </a:solidFill>
              </a:rPr>
              <a:t>為紓解經濟壓力</a:t>
            </a:r>
            <a:r>
              <a:rPr lang="zh-TW" altLang="en-US" sz="2600" b="1" dirty="0"/>
              <a:t>，</a:t>
            </a:r>
            <a:r>
              <a:rPr lang="zh-TW" altLang="en-US" sz="2600" b="1" dirty="0">
                <a:solidFill>
                  <a:srgbClr val="3333FF"/>
                </a:solidFill>
              </a:rPr>
              <a:t>部落青年創立「脫鞋子部落共享空間」</a:t>
            </a:r>
            <a:r>
              <a:rPr lang="zh-TW" altLang="en-US" sz="2600" b="1" dirty="0"/>
              <a:t>，透過營造部落亮點，卻因占用公有土地興建接待家庭遭到強制拆除，也因此</a:t>
            </a:r>
            <a:r>
              <a:rPr lang="zh-TW" altLang="en-US" sz="2600" b="1" dirty="0">
                <a:solidFill>
                  <a:srgbClr val="3333FF"/>
                </a:solidFill>
              </a:rPr>
              <a:t>引發政府維護公共安全與居民要求保障生計的對立衝突。</a:t>
            </a:r>
            <a:endParaRPr lang="en-US" altLang="zh-TW" sz="2600" b="1" dirty="0">
              <a:solidFill>
                <a:srgbClr val="3333FF"/>
              </a:solidFill>
            </a:endParaRPr>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p:txBody>
      </p:sp>
    </p:spTree>
    <p:extLst>
      <p:ext uri="{BB962C8B-B14F-4D97-AF65-F5344CB8AC3E}">
        <p14:creationId xmlns:p14="http://schemas.microsoft.com/office/powerpoint/2010/main" val="2043299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調查發現與意見六：</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41</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70362" y="4005064"/>
            <a:ext cx="8352928" cy="15243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600" b="1" dirty="0"/>
              <a:t>為避免類似情形</a:t>
            </a:r>
            <a:r>
              <a:rPr lang="en-US" altLang="zh-TW" sz="2600" b="1" dirty="0"/>
              <a:t>(</a:t>
            </a:r>
            <a:r>
              <a:rPr lang="zh-TW" altLang="zh-TW" sz="2600" b="1" dirty="0"/>
              <a:t>因拆除違建引發官民對立與衝突</a:t>
            </a:r>
            <a:r>
              <a:rPr lang="en-US" altLang="zh-TW" sz="2600" b="1" dirty="0"/>
              <a:t>)</a:t>
            </a:r>
            <a:r>
              <a:rPr lang="zh-TW" altLang="en-US" sz="2600" b="1" dirty="0"/>
              <a:t>再次發生，行政院應督促各級政府除</a:t>
            </a:r>
            <a:r>
              <a:rPr lang="zh-TW" altLang="en-US" sz="2600" b="1" dirty="0">
                <a:solidFill>
                  <a:srgbClr val="3333FF"/>
                </a:solidFill>
              </a:rPr>
              <a:t>引導</a:t>
            </a:r>
            <a:r>
              <a:rPr lang="zh-TW" altLang="en-US" sz="2600" b="1" dirty="0"/>
              <a:t>永久屋居民</a:t>
            </a:r>
            <a:r>
              <a:rPr lang="zh-TW" altLang="en-US" sz="2600" b="1" dirty="0">
                <a:solidFill>
                  <a:srgbClr val="3333FF"/>
                </a:solidFill>
              </a:rPr>
              <a:t>依法修</a:t>
            </a:r>
            <a:r>
              <a:rPr lang="en-US" altLang="zh-TW" sz="2600" b="1" dirty="0">
                <a:solidFill>
                  <a:srgbClr val="3333FF"/>
                </a:solidFill>
              </a:rPr>
              <a:t>(</a:t>
            </a:r>
            <a:r>
              <a:rPr lang="zh-TW" altLang="en-US" sz="2600" b="1" dirty="0">
                <a:solidFill>
                  <a:srgbClr val="3333FF"/>
                </a:solidFill>
              </a:rPr>
              <a:t>重</a:t>
            </a:r>
            <a:r>
              <a:rPr lang="en-US" altLang="zh-TW" sz="2600" b="1" dirty="0">
                <a:solidFill>
                  <a:srgbClr val="3333FF"/>
                </a:solidFill>
              </a:rPr>
              <a:t>)</a:t>
            </a:r>
            <a:r>
              <a:rPr lang="zh-TW" altLang="en-US" sz="2600" b="1" dirty="0">
                <a:solidFill>
                  <a:srgbClr val="3333FF"/>
                </a:solidFill>
              </a:rPr>
              <a:t>建房屋</a:t>
            </a:r>
            <a:r>
              <a:rPr lang="zh-TW" altLang="en-US" sz="2600" b="1" dirty="0"/>
              <a:t>外，更宜研議如何</a:t>
            </a:r>
            <a:r>
              <a:rPr lang="zh-TW" altLang="en-US" sz="3200" b="1" dirty="0">
                <a:solidFill>
                  <a:srgbClr val="FF0000"/>
                </a:solidFill>
                <a:highlight>
                  <a:srgbClr val="FFFF00"/>
                </a:highlight>
              </a:rPr>
              <a:t>建立永久屋管理發展機制</a:t>
            </a:r>
            <a:r>
              <a:rPr lang="zh-TW" altLang="en-US" sz="2600" b="1" dirty="0">
                <a:solidFill>
                  <a:srgbClr val="3333FF"/>
                </a:solidFill>
              </a:rPr>
              <a:t>。</a:t>
            </a:r>
            <a:endParaRPr lang="en-US" altLang="zh-TW" sz="2600" b="1" dirty="0">
              <a:solidFill>
                <a:srgbClr val="3333FF"/>
              </a:solidFill>
            </a:endParaRPr>
          </a:p>
          <a:p>
            <a:pPr marL="457200" indent="-457200" algn="just">
              <a:spcAft>
                <a:spcPts val="600"/>
              </a:spcAft>
              <a:buFont typeface="Arial" panose="020B0604020202020204" pitchFamily="34" charset="0"/>
              <a:buChar char="•"/>
            </a:pPr>
            <a:r>
              <a:rPr lang="zh-TW" altLang="en-US" sz="2600" b="1" dirty="0">
                <a:solidFill>
                  <a:srgbClr val="3333FF"/>
                </a:solidFill>
              </a:rPr>
              <a:t>盤點基地內公有空地</a:t>
            </a:r>
            <a:r>
              <a:rPr lang="zh-TW" altLang="en-US" sz="2600" b="1" dirty="0"/>
              <a:t>，評估</a:t>
            </a:r>
            <a:r>
              <a:rPr lang="zh-TW" altLang="en-US" sz="2600" b="1" dirty="0">
                <a:solidFill>
                  <a:srgbClr val="3333FF"/>
                </a:solidFill>
              </a:rPr>
              <a:t>變更開發之可行性</a:t>
            </a:r>
            <a:r>
              <a:rPr lang="zh-TW" altLang="en-US" sz="2600" b="1" dirty="0"/>
              <a:t>，並</a:t>
            </a:r>
            <a:r>
              <a:rPr lang="zh-TW" altLang="en-US" sz="3200" b="1" dirty="0">
                <a:solidFill>
                  <a:srgbClr val="FF0000"/>
                </a:solidFill>
                <a:highlight>
                  <a:srgbClr val="FFFF00"/>
                </a:highlight>
              </a:rPr>
              <a:t>協助輔導在地產業永續發展</a:t>
            </a:r>
            <a:r>
              <a:rPr lang="zh-TW" altLang="en-US" sz="2600" b="1" dirty="0">
                <a:solidFill>
                  <a:srgbClr val="3333FF"/>
                </a:solidFill>
                <a:highlight>
                  <a:srgbClr val="FFFF00"/>
                </a:highlight>
                <a:latin typeface="微軟正黑體" panose="020B0604030504040204" pitchFamily="34" charset="-120"/>
                <a:ea typeface="微軟正黑體" panose="020B0604030504040204" pitchFamily="34" charset="-120"/>
              </a:rPr>
              <a:t>，</a:t>
            </a:r>
            <a:r>
              <a:rPr lang="zh-TW" altLang="en-US" sz="2600" b="1" dirty="0"/>
              <a:t>使居民之</a:t>
            </a:r>
            <a:r>
              <a:rPr lang="zh-TW" altLang="en-US" sz="2600" b="1" dirty="0">
                <a:solidFill>
                  <a:srgbClr val="3333FF"/>
                </a:solidFill>
              </a:rPr>
              <a:t>生存、居住、工作</a:t>
            </a:r>
            <a:r>
              <a:rPr lang="zh-TW" altLang="en-US" sz="2600" b="1" dirty="0"/>
              <a:t>等需求皆能獲得「適當」滿足。</a:t>
            </a:r>
            <a:endParaRPr lang="en-US" altLang="zh-TW" sz="26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900" b="1" dirty="0"/>
          </a:p>
          <a:p>
            <a:pPr marL="457200" indent="-457200" algn="just">
              <a:spcAft>
                <a:spcPts val="600"/>
              </a:spcAft>
              <a:buFont typeface="Arial" panose="020B0604020202020204" pitchFamily="34" charset="0"/>
              <a:buChar char="•"/>
            </a:pPr>
            <a:r>
              <a:rPr lang="zh-TW" altLang="en-US" sz="2000" b="1" dirty="0"/>
              <a:t>圖片來源：</a:t>
            </a:r>
            <a:r>
              <a:rPr lang="en-US" altLang="zh-TW" sz="2000" b="1" dirty="0"/>
              <a:t>TVBS</a:t>
            </a:r>
            <a:r>
              <a:rPr lang="zh-TW" altLang="en-US" sz="2000" b="1" dirty="0"/>
              <a:t>新聞網</a:t>
            </a:r>
            <a:r>
              <a:rPr lang="en-US" altLang="zh-TW" sz="2000" b="1" dirty="0"/>
              <a:t>--</a:t>
            </a:r>
            <a:r>
              <a:rPr lang="zh-TW" altLang="en-US" sz="2000" b="1" dirty="0"/>
              <a:t>「脫鞋子部落」是違建！縣府強拆村民肉身擋</a:t>
            </a:r>
          </a:p>
          <a:p>
            <a:pPr marL="457200" indent="-457200" algn="just">
              <a:spcAft>
                <a:spcPts val="600"/>
              </a:spcAft>
              <a:buFont typeface="Arial" panose="020B0604020202020204" pitchFamily="34" charset="0"/>
              <a:buChar char="•"/>
            </a:pPr>
            <a:endParaRPr lang="en-US" altLang="zh-TW" sz="20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p:txBody>
      </p:sp>
      <p:pic>
        <p:nvPicPr>
          <p:cNvPr id="5" name="圖片 4">
            <a:extLst>
              <a:ext uri="{FF2B5EF4-FFF2-40B4-BE49-F238E27FC236}">
                <a16:creationId xmlns:a16="http://schemas.microsoft.com/office/drawing/2014/main" id="{AD3F6590-E3A0-4546-BC35-71CF9F217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4149079"/>
            <a:ext cx="2993808" cy="1683311"/>
          </a:xfrm>
          <a:prstGeom prst="rect">
            <a:avLst/>
          </a:prstGeom>
        </p:spPr>
      </p:pic>
      <p:pic>
        <p:nvPicPr>
          <p:cNvPr id="7" name="圖片 6">
            <a:extLst>
              <a:ext uri="{FF2B5EF4-FFF2-40B4-BE49-F238E27FC236}">
                <a16:creationId xmlns:a16="http://schemas.microsoft.com/office/drawing/2014/main" id="{8D3009BD-A20C-4AD1-9F25-E0F2B3B01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4149080"/>
            <a:ext cx="2993808" cy="1683311"/>
          </a:xfrm>
          <a:prstGeom prst="rect">
            <a:avLst/>
          </a:prstGeom>
        </p:spPr>
      </p:pic>
    </p:spTree>
    <p:extLst>
      <p:ext uri="{BB962C8B-B14F-4D97-AF65-F5344CB8AC3E}">
        <p14:creationId xmlns:p14="http://schemas.microsoft.com/office/powerpoint/2010/main" val="3793307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p:txBody>
          <a:bodyPr>
            <a:normAutofit/>
          </a:bodyPr>
          <a:lstStyle/>
          <a:p>
            <a:pPr algn="ctr"/>
            <a:r>
              <a:rPr lang="zh-TW" altLang="en-US" sz="3800" dirty="0">
                <a:solidFill>
                  <a:srgbClr val="FF0000"/>
                </a:solidFill>
              </a:rPr>
              <a:t>七、加速「災害防救法」修法作業</a:t>
            </a:r>
            <a:r>
              <a:rPr lang="zh-TW" altLang="zh-TW" sz="3800" dirty="0">
                <a:solidFill>
                  <a:srgbClr val="FF0000"/>
                </a:solidFill>
              </a:rPr>
              <a:t>，</a:t>
            </a:r>
            <a:r>
              <a:rPr lang="zh-TW" altLang="en-US" sz="3800" dirty="0">
                <a:solidFill>
                  <a:srgbClr val="FF0000"/>
                </a:solidFill>
              </a:rPr>
              <a:t>避免永久屋遭強制執行</a:t>
            </a:r>
          </a:p>
        </p:txBody>
      </p:sp>
      <p:sp>
        <p:nvSpPr>
          <p:cNvPr id="3" name="內容版面配置區 2">
            <a:extLst>
              <a:ext uri="{FF2B5EF4-FFF2-40B4-BE49-F238E27FC236}">
                <a16:creationId xmlns:a16="http://schemas.microsoft.com/office/drawing/2014/main" id="{426A7D5A-1A16-4609-AB48-02D4DD8AE88E}"/>
              </a:ext>
            </a:extLst>
          </p:cNvPr>
          <p:cNvSpPr>
            <a:spLocks noGrp="1"/>
          </p:cNvSpPr>
          <p:nvPr>
            <p:ph idx="1"/>
          </p:nvPr>
        </p:nvSpPr>
        <p:spPr>
          <a:xfrm>
            <a:off x="755576" y="6016403"/>
            <a:ext cx="7772400" cy="438944"/>
          </a:xfrm>
        </p:spPr>
        <p:txBody>
          <a:bodyPr/>
          <a:lstStyle/>
          <a:p>
            <a:r>
              <a:rPr lang="en-US" altLang="zh-TW" dirty="0"/>
              <a:t>2021/8/26</a:t>
            </a:r>
            <a:r>
              <a:rPr lang="zh-TW" altLang="en-US" dirty="0"/>
              <a:t>高雄市樂樂段勤和部落原居地現地履勘</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42</a:t>
            </a:fld>
            <a:endParaRPr lang="zh-TW" altLang="en-US"/>
          </a:p>
        </p:txBody>
      </p:sp>
      <p:pic>
        <p:nvPicPr>
          <p:cNvPr id="6" name="圖片 5">
            <a:extLst>
              <a:ext uri="{FF2B5EF4-FFF2-40B4-BE49-F238E27FC236}">
                <a16:creationId xmlns:a16="http://schemas.microsoft.com/office/drawing/2014/main" id="{C3CA323A-8604-441F-A57D-B2CD850C3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73" y="1931372"/>
            <a:ext cx="7109420" cy="4003052"/>
          </a:xfrm>
          <a:prstGeom prst="rect">
            <a:avLst/>
          </a:prstGeom>
        </p:spPr>
      </p:pic>
    </p:spTree>
    <p:extLst>
      <p:ext uri="{BB962C8B-B14F-4D97-AF65-F5344CB8AC3E}">
        <p14:creationId xmlns:p14="http://schemas.microsoft.com/office/powerpoint/2010/main" val="2556853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調查發現與意見七：</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43</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310833" y="1340768"/>
            <a:ext cx="8522333"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600" b="1" dirty="0"/>
              <a:t>本院現地履勘時，接獲民眾反映，</a:t>
            </a:r>
            <a:r>
              <a:rPr lang="zh-TW" altLang="en-US" sz="2600" b="1" dirty="0">
                <a:solidFill>
                  <a:srgbClr val="3333FF"/>
                </a:solidFill>
              </a:rPr>
              <a:t>部分永久屋遭法院移送強制執行</a:t>
            </a:r>
            <a:r>
              <a:rPr lang="zh-TW" altLang="en-US" sz="2600" b="1" dirty="0"/>
              <a:t>，導致住戶心生恐慌。經詢問地方政府，移送強制執行之原因均為債務關係，</a:t>
            </a:r>
            <a:r>
              <a:rPr lang="zh-TW" altLang="en-US" sz="2600" b="1" dirty="0">
                <a:solidFill>
                  <a:srgbClr val="3333FF"/>
                </a:solidFill>
              </a:rPr>
              <a:t>目前計有</a:t>
            </a:r>
            <a:r>
              <a:rPr lang="en-US" altLang="zh-TW" sz="2600" b="1" dirty="0">
                <a:solidFill>
                  <a:srgbClr val="3333FF"/>
                </a:solidFill>
              </a:rPr>
              <a:t>14</a:t>
            </a:r>
            <a:r>
              <a:rPr lang="zh-TW" altLang="en-US" sz="2600" b="1" dirty="0">
                <a:solidFill>
                  <a:srgbClr val="3333FF"/>
                </a:solidFill>
              </a:rPr>
              <a:t>件，</a:t>
            </a:r>
            <a:r>
              <a:rPr lang="zh-TW" altLang="en-US" sz="2600" b="1" dirty="0"/>
              <a:t>情形如下：</a:t>
            </a:r>
            <a:endParaRPr lang="en-US" altLang="zh-TW" sz="2600" b="1" dirty="0"/>
          </a:p>
        </p:txBody>
      </p:sp>
      <p:graphicFrame>
        <p:nvGraphicFramePr>
          <p:cNvPr id="2" name="表格 1">
            <a:extLst>
              <a:ext uri="{FF2B5EF4-FFF2-40B4-BE49-F238E27FC236}">
                <a16:creationId xmlns:a16="http://schemas.microsoft.com/office/drawing/2014/main" id="{8E547F7B-294A-466B-BA54-056BC3545C50}"/>
              </a:ext>
            </a:extLst>
          </p:cNvPr>
          <p:cNvGraphicFramePr>
            <a:graphicFrameLocks noGrp="1"/>
          </p:cNvGraphicFramePr>
          <p:nvPr>
            <p:extLst>
              <p:ext uri="{D42A27DB-BD31-4B8C-83A1-F6EECF244321}">
                <p14:modId xmlns:p14="http://schemas.microsoft.com/office/powerpoint/2010/main" val="1802625626"/>
              </p:ext>
            </p:extLst>
          </p:nvPr>
        </p:nvGraphicFramePr>
        <p:xfrm>
          <a:off x="899592" y="3110760"/>
          <a:ext cx="7848873" cy="2479852"/>
        </p:xfrm>
        <a:graphic>
          <a:graphicData uri="http://schemas.openxmlformats.org/drawingml/2006/table">
            <a:tbl>
              <a:tblPr firstRow="1" firstCol="1" bandRow="1">
                <a:tableStyleId>{5C22544A-7EE6-4342-B048-85BDC9FD1C3A}</a:tableStyleId>
              </a:tblPr>
              <a:tblGrid>
                <a:gridCol w="1961544">
                  <a:extLst>
                    <a:ext uri="{9D8B030D-6E8A-4147-A177-3AD203B41FA5}">
                      <a16:colId xmlns:a16="http://schemas.microsoft.com/office/drawing/2014/main" val="3770442777"/>
                    </a:ext>
                  </a:extLst>
                </a:gridCol>
                <a:gridCol w="1962443">
                  <a:extLst>
                    <a:ext uri="{9D8B030D-6E8A-4147-A177-3AD203B41FA5}">
                      <a16:colId xmlns:a16="http://schemas.microsoft.com/office/drawing/2014/main" val="2223027713"/>
                    </a:ext>
                  </a:extLst>
                </a:gridCol>
                <a:gridCol w="1962443">
                  <a:extLst>
                    <a:ext uri="{9D8B030D-6E8A-4147-A177-3AD203B41FA5}">
                      <a16:colId xmlns:a16="http://schemas.microsoft.com/office/drawing/2014/main" val="81310333"/>
                    </a:ext>
                  </a:extLst>
                </a:gridCol>
                <a:gridCol w="1962443">
                  <a:extLst>
                    <a:ext uri="{9D8B030D-6E8A-4147-A177-3AD203B41FA5}">
                      <a16:colId xmlns:a16="http://schemas.microsoft.com/office/drawing/2014/main" val="2329010390"/>
                    </a:ext>
                  </a:extLst>
                </a:gridCol>
              </a:tblGrid>
              <a:tr h="437083">
                <a:tc>
                  <a:txBody>
                    <a:bodyPr/>
                    <a:lstStyle/>
                    <a:p>
                      <a:pPr marL="304800" algn="just">
                        <a:spcAft>
                          <a:spcPts val="0"/>
                        </a:spcAft>
                      </a:pPr>
                      <a:r>
                        <a:rPr lang="zh-TW" sz="2400" kern="100" dirty="0">
                          <a:effectLst/>
                        </a:rPr>
                        <a:t>縣市</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zh-TW" sz="2400" kern="100">
                          <a:effectLst/>
                        </a:rPr>
                        <a:t>拍定</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zh-TW" sz="2400" kern="100">
                          <a:effectLst/>
                        </a:rPr>
                        <a:t>查封中</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zh-TW" sz="2400" kern="100">
                          <a:effectLst/>
                        </a:rPr>
                        <a:t>原因</a:t>
                      </a:r>
                      <a:endParaRPr lang="zh-TW" sz="2400" kern="10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1547958506"/>
                  </a:ext>
                </a:extLst>
              </a:tr>
              <a:tr h="437083">
                <a:tc>
                  <a:txBody>
                    <a:bodyPr/>
                    <a:lstStyle/>
                    <a:p>
                      <a:pPr marL="304800" algn="just">
                        <a:spcAft>
                          <a:spcPts val="0"/>
                        </a:spcAft>
                      </a:pPr>
                      <a:r>
                        <a:rPr lang="zh-TW" altLang="zh-TW" sz="2400" kern="100" dirty="0">
                          <a:effectLst/>
                        </a:rPr>
                        <a:t>高雄</a:t>
                      </a:r>
                      <a:endParaRPr lang="zh-TW" alt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dirty="0">
                          <a:effectLst/>
                        </a:rPr>
                        <a:t>3</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just">
                        <a:spcAft>
                          <a:spcPts val="0"/>
                        </a:spcAft>
                      </a:pPr>
                      <a:r>
                        <a:rPr lang="zh-TW" sz="2400" kern="100" dirty="0">
                          <a:effectLst/>
                        </a:rPr>
                        <a:t>債務關係</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32814367"/>
                  </a:ext>
                </a:extLst>
              </a:tr>
              <a:tr h="218542">
                <a:tc>
                  <a:txBody>
                    <a:bodyPr/>
                    <a:lstStyle/>
                    <a:p>
                      <a:pPr marL="304800" algn="just">
                        <a:spcAft>
                          <a:spcPts val="0"/>
                        </a:spcAft>
                      </a:pPr>
                      <a:r>
                        <a:rPr lang="zh-TW" sz="2400" kern="100" dirty="0">
                          <a:effectLst/>
                        </a:rPr>
                        <a:t>屏東</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dirty="0">
                          <a:effectLst/>
                        </a:rPr>
                        <a:t>3</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a:effectLst/>
                        </a:rPr>
                        <a:t>4</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algn="just">
                        <a:spcAft>
                          <a:spcPts val="0"/>
                        </a:spcAft>
                      </a:pPr>
                      <a:r>
                        <a:rPr lang="zh-TW" sz="2400" kern="100" dirty="0">
                          <a:effectLst/>
                        </a:rPr>
                        <a:t>債務關係</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3938755719"/>
                  </a:ext>
                </a:extLst>
              </a:tr>
              <a:tr h="218542">
                <a:tc>
                  <a:txBody>
                    <a:bodyPr/>
                    <a:lstStyle/>
                    <a:p>
                      <a:pPr marL="304800" algn="just">
                        <a:spcAft>
                          <a:spcPts val="0"/>
                        </a:spcAft>
                      </a:pPr>
                      <a:r>
                        <a:rPr lang="zh-TW" sz="2400" kern="100">
                          <a:effectLst/>
                        </a:rPr>
                        <a:t>雲林</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dirty="0">
                          <a:effectLst/>
                        </a:rPr>
                        <a:t> </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dirty="0">
                          <a:effectLst/>
                        </a:rPr>
                        <a:t>1</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just">
                        <a:spcAft>
                          <a:spcPts val="0"/>
                        </a:spcAft>
                      </a:pPr>
                      <a:r>
                        <a:rPr lang="zh-TW" sz="2400" kern="100" dirty="0">
                          <a:effectLst/>
                        </a:rPr>
                        <a:t>債務關係</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2472773692"/>
                  </a:ext>
                </a:extLst>
              </a:tr>
              <a:tr h="437083">
                <a:tc>
                  <a:txBody>
                    <a:bodyPr/>
                    <a:lstStyle/>
                    <a:p>
                      <a:pPr marL="304800" algn="just">
                        <a:spcAft>
                          <a:spcPts val="0"/>
                        </a:spcAft>
                      </a:pPr>
                      <a:r>
                        <a:rPr lang="zh-TW" sz="2400" kern="100">
                          <a:effectLst/>
                        </a:rPr>
                        <a:t>嘉義</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dirty="0">
                          <a:effectLst/>
                        </a:rPr>
                        <a:t>1</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dirty="0">
                          <a:effectLst/>
                        </a:rPr>
                        <a:t>1</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just">
                        <a:spcAft>
                          <a:spcPts val="0"/>
                        </a:spcAft>
                      </a:pPr>
                      <a:r>
                        <a:rPr lang="zh-TW" sz="2400" kern="100" dirty="0">
                          <a:effectLst/>
                        </a:rPr>
                        <a:t>債務關係</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4209487037"/>
                  </a:ext>
                </a:extLst>
              </a:tr>
              <a:tr h="437083">
                <a:tc>
                  <a:txBody>
                    <a:bodyPr/>
                    <a:lstStyle/>
                    <a:p>
                      <a:pPr marL="304800" algn="just">
                        <a:spcAft>
                          <a:spcPts val="0"/>
                        </a:spcAft>
                      </a:pPr>
                      <a:r>
                        <a:rPr lang="zh-TW" sz="2400" kern="100">
                          <a:effectLst/>
                        </a:rPr>
                        <a:t>南投</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a:effectLst/>
                        </a:rPr>
                        <a:t>1</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marL="304800" algn="just">
                        <a:spcAft>
                          <a:spcPts val="0"/>
                        </a:spcAft>
                      </a:pPr>
                      <a:r>
                        <a:rPr lang="en-US" sz="2400" kern="100">
                          <a:effectLst/>
                        </a:rPr>
                        <a:t> </a:t>
                      </a:r>
                      <a:endParaRPr lang="zh-TW" sz="2400" kern="100">
                        <a:effectLst/>
                        <a:latin typeface="Times New Roman" panose="02020603050405020304" pitchFamily="18" charset="0"/>
                        <a:ea typeface="標楷體" panose="03000509000000000000" pitchFamily="65" charset="-120"/>
                      </a:endParaRPr>
                    </a:p>
                  </a:txBody>
                  <a:tcPr marL="68580" marR="68580" marT="0" marB="0"/>
                </a:tc>
                <a:tc>
                  <a:txBody>
                    <a:bodyPr/>
                    <a:lstStyle/>
                    <a:p>
                      <a:pPr algn="just">
                        <a:spcAft>
                          <a:spcPts val="0"/>
                        </a:spcAft>
                      </a:pPr>
                      <a:r>
                        <a:rPr lang="zh-TW" sz="2400" kern="100" dirty="0">
                          <a:effectLst/>
                        </a:rPr>
                        <a:t>債務關係</a:t>
                      </a:r>
                      <a:endParaRPr lang="zh-TW" sz="2400" kern="100" dirty="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1978769653"/>
                  </a:ext>
                </a:extLst>
              </a:tr>
            </a:tbl>
          </a:graphicData>
        </a:graphic>
      </p:graphicFrame>
    </p:spTree>
    <p:extLst>
      <p:ext uri="{BB962C8B-B14F-4D97-AF65-F5344CB8AC3E}">
        <p14:creationId xmlns:p14="http://schemas.microsoft.com/office/powerpoint/2010/main" val="2336926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調查發現與意見七：</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44</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23359" y="2738632"/>
            <a:ext cx="8522333"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查</a:t>
            </a:r>
            <a:r>
              <a:rPr lang="zh-TW" altLang="en-US" sz="2800" b="1" dirty="0">
                <a:solidFill>
                  <a:srgbClr val="3333FF"/>
                </a:solidFill>
              </a:rPr>
              <a:t>三方契約</a:t>
            </a:r>
            <a:r>
              <a:rPr lang="zh-TW" altLang="en-US" sz="2800" b="1" dirty="0"/>
              <a:t>第</a:t>
            </a:r>
            <a:r>
              <a:rPr lang="en-US" altLang="zh-TW" sz="2800" b="1" dirty="0"/>
              <a:t>5</a:t>
            </a:r>
            <a:r>
              <a:rPr lang="zh-TW" altLang="en-US" sz="2800" b="1" dirty="0"/>
              <a:t>點約定，莫拉克災民於受贈住宅時，應提供預告登記同意書，供辦理住宅所有權登記，並一併辦理預告登記及設定</a:t>
            </a:r>
            <a:r>
              <a:rPr lang="zh-TW" altLang="en-US" sz="2800" b="1" dirty="0">
                <a:solidFill>
                  <a:srgbClr val="3333FF"/>
                </a:solidFill>
              </a:rPr>
              <a:t>地方政府為預告登記請求權</a:t>
            </a:r>
            <a:r>
              <a:rPr lang="zh-TW" altLang="en-US" sz="2800" b="1" dirty="0"/>
              <a:t>人，</a:t>
            </a:r>
            <a:r>
              <a:rPr lang="zh-TW" altLang="en-US" sz="2800" b="1" dirty="0">
                <a:solidFill>
                  <a:srgbClr val="3333FF"/>
                </a:solidFill>
              </a:rPr>
              <a:t>惟無法排除法院之強制執行。</a:t>
            </a: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en-US" sz="2800" b="1" dirty="0"/>
              <a:t>因</a:t>
            </a:r>
            <a:r>
              <a:rPr lang="zh-TW" altLang="en-US" sz="2800" b="1" dirty="0">
                <a:solidFill>
                  <a:srgbClr val="3333FF"/>
                </a:solidFill>
              </a:rPr>
              <a:t>拍定人無土地合法使用權</a:t>
            </a:r>
            <a:r>
              <a:rPr lang="zh-TW" altLang="en-US" sz="2800" b="1" dirty="0"/>
              <a:t>，</a:t>
            </a:r>
            <a:r>
              <a:rPr lang="zh-TW" altLang="en-US" sz="2800" b="1" dirty="0">
                <a:solidFill>
                  <a:srgbClr val="3333FF"/>
                </a:solidFill>
              </a:rPr>
              <a:t>地方政府均依規定提起拆屋還地之訴且均獲勝訴，</a:t>
            </a:r>
            <a:r>
              <a:rPr lang="zh-TW" altLang="en-US" sz="2800" b="1" dirty="0"/>
              <a:t>目前未強制執行拆屋，</a:t>
            </a:r>
            <a:r>
              <a:rPr lang="zh-TW" altLang="en-US" sz="2800" b="1" dirty="0">
                <a:solidFill>
                  <a:srgbClr val="3333FF"/>
                </a:solidFill>
              </a:rPr>
              <a:t>地方政府與拍定人協調返還永久屋中。</a:t>
            </a: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en-US" sz="2800" b="1" dirty="0"/>
              <a:t>考量永久屋具有政策目的及管制措施，政府允應</a:t>
            </a:r>
            <a:r>
              <a:rPr lang="zh-TW" altLang="en-US" sz="2800" b="1" dirty="0">
                <a:solidFill>
                  <a:srgbClr val="3333FF"/>
                </a:solidFill>
              </a:rPr>
              <a:t>加速「災害防救法」修法作業。</a:t>
            </a:r>
            <a:r>
              <a:rPr lang="zh-TW" altLang="zh-TW" sz="2800" b="1" dirty="0"/>
              <a:t>於「災害防救法」修正草案增訂「</a:t>
            </a:r>
            <a:r>
              <a:rPr lang="zh-TW" altLang="zh-TW" sz="2800" b="1" dirty="0">
                <a:solidFill>
                  <a:srgbClr val="3333FF"/>
                </a:solidFill>
              </a:rPr>
              <a:t>永久屋不得作為強制執行標的</a:t>
            </a:r>
            <a:r>
              <a:rPr lang="zh-TW" altLang="zh-TW" sz="2800" b="1" dirty="0"/>
              <a:t>」之規定，</a:t>
            </a:r>
            <a:r>
              <a:rPr lang="zh-TW" altLang="en-US" sz="2800" b="1" dirty="0"/>
              <a:t>避免永久屋強制執行事件持續發生。</a:t>
            </a:r>
            <a:endParaRPr lang="en-US" altLang="zh-TW" sz="2800" b="1" dirty="0"/>
          </a:p>
          <a:p>
            <a:pPr marL="457200" indent="-457200" algn="just">
              <a:spcAft>
                <a:spcPts val="600"/>
              </a:spcAft>
              <a:buFont typeface="Arial" panose="020B0604020202020204" pitchFamily="34" charset="0"/>
              <a:buChar char="•"/>
            </a:pPr>
            <a:endParaRPr lang="en-US" altLang="zh-TW" sz="2600" b="1" dirty="0">
              <a:solidFill>
                <a:srgbClr val="3333FF"/>
              </a:solidFill>
            </a:endParaRPr>
          </a:p>
        </p:txBody>
      </p:sp>
    </p:spTree>
    <p:extLst>
      <p:ext uri="{BB962C8B-B14F-4D97-AF65-F5344CB8AC3E}">
        <p14:creationId xmlns:p14="http://schemas.microsoft.com/office/powerpoint/2010/main" val="4091987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a:xfrm>
            <a:off x="933038" y="476672"/>
            <a:ext cx="7772400" cy="1609344"/>
          </a:xfrm>
        </p:spPr>
        <p:txBody>
          <a:bodyPr>
            <a:normAutofit/>
          </a:bodyPr>
          <a:lstStyle/>
          <a:p>
            <a:r>
              <a:rPr lang="zh-TW" altLang="en-US" dirty="0">
                <a:solidFill>
                  <a:srgbClr val="FF0000"/>
                </a:solidFill>
              </a:rPr>
              <a:t>八</a:t>
            </a:r>
            <a:r>
              <a:rPr lang="zh-TW" altLang="en-US" sz="3800" dirty="0">
                <a:solidFill>
                  <a:srgbClr val="FF0000"/>
                </a:solidFill>
              </a:rPr>
              <a:t>、保障原住民災民之參政權</a:t>
            </a:r>
          </a:p>
        </p:txBody>
      </p:sp>
      <p:sp>
        <p:nvSpPr>
          <p:cNvPr id="3" name="內容版面配置區 2">
            <a:extLst>
              <a:ext uri="{FF2B5EF4-FFF2-40B4-BE49-F238E27FC236}">
                <a16:creationId xmlns:a16="http://schemas.microsoft.com/office/drawing/2014/main" id="{426A7D5A-1A16-4609-AB48-02D4DD8AE88E}"/>
              </a:ext>
            </a:extLst>
          </p:cNvPr>
          <p:cNvSpPr>
            <a:spLocks noGrp="1"/>
          </p:cNvSpPr>
          <p:nvPr>
            <p:ph idx="1"/>
          </p:nvPr>
        </p:nvSpPr>
        <p:spPr>
          <a:xfrm>
            <a:off x="1475656" y="6016403"/>
            <a:ext cx="7772400" cy="438944"/>
          </a:xfrm>
        </p:spPr>
        <p:txBody>
          <a:bodyPr/>
          <a:lstStyle/>
          <a:p>
            <a:r>
              <a:rPr lang="en-US" altLang="zh-TW" dirty="0"/>
              <a:t>110/10/22</a:t>
            </a:r>
            <a:r>
              <a:rPr lang="zh-TW" altLang="en-US" dirty="0"/>
              <a:t>嘉義縣逐鹿部落永久屋居民座談</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45</a:t>
            </a:fld>
            <a:endParaRPr lang="zh-TW" altLang="en-US"/>
          </a:p>
        </p:txBody>
      </p:sp>
      <p:pic>
        <p:nvPicPr>
          <p:cNvPr id="6" name="圖片 5">
            <a:extLst>
              <a:ext uri="{FF2B5EF4-FFF2-40B4-BE49-F238E27FC236}">
                <a16:creationId xmlns:a16="http://schemas.microsoft.com/office/drawing/2014/main" id="{7A05EDD6-6E4E-4A02-83B2-0C1ED84F5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844824"/>
            <a:ext cx="6893396" cy="3881417"/>
          </a:xfrm>
          <a:prstGeom prst="rect">
            <a:avLst/>
          </a:prstGeom>
        </p:spPr>
      </p:pic>
    </p:spTree>
    <p:extLst>
      <p:ext uri="{BB962C8B-B14F-4D97-AF65-F5344CB8AC3E}">
        <p14:creationId xmlns:p14="http://schemas.microsoft.com/office/powerpoint/2010/main" val="272402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調查發現與意見八：</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46</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494058" y="3140968"/>
            <a:ext cx="7968359"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嘉義縣番路鄉</a:t>
            </a:r>
            <a:r>
              <a:rPr lang="zh-TW" altLang="en-US" sz="2800" b="1" dirty="0">
                <a:solidFill>
                  <a:srgbClr val="3333FF"/>
                </a:solidFill>
              </a:rPr>
              <a:t>逐鹿社區</a:t>
            </a:r>
            <a:r>
              <a:rPr lang="zh-TW" altLang="en-US" sz="2800" b="1" dirty="0"/>
              <a:t>為「離災又離鄉」的遷村部落，於莫拉克災後，自</a:t>
            </a:r>
            <a:r>
              <a:rPr lang="zh-TW" altLang="en-US" sz="2800" b="1" dirty="0">
                <a:solidFill>
                  <a:srgbClr val="3333FF"/>
                </a:solidFill>
              </a:rPr>
              <a:t>原鄉</a:t>
            </a:r>
            <a:r>
              <a:rPr lang="en-US" altLang="zh-TW" sz="2800" b="1" dirty="0">
                <a:solidFill>
                  <a:srgbClr val="3333FF"/>
                </a:solidFill>
              </a:rPr>
              <a:t>(</a:t>
            </a:r>
            <a:r>
              <a:rPr lang="zh-TW" altLang="en-US" sz="2800" b="1" dirty="0">
                <a:solidFill>
                  <a:srgbClr val="3333FF"/>
                </a:solidFill>
              </a:rPr>
              <a:t>阿里山鄉</a:t>
            </a:r>
            <a:r>
              <a:rPr lang="en-US" altLang="zh-TW" sz="2800" b="1" dirty="0">
                <a:solidFill>
                  <a:srgbClr val="3333FF"/>
                </a:solidFill>
              </a:rPr>
              <a:t>)</a:t>
            </a:r>
            <a:r>
              <a:rPr lang="zh-TW" altLang="en-US" sz="2800" b="1" dirty="0">
                <a:solidFill>
                  <a:srgbClr val="3333FF"/>
                </a:solidFill>
              </a:rPr>
              <a:t>遷至非原住民族地區</a:t>
            </a:r>
            <a:r>
              <a:rPr lang="en-US" altLang="zh-TW" sz="2800" b="1" dirty="0">
                <a:solidFill>
                  <a:srgbClr val="3333FF"/>
                </a:solidFill>
              </a:rPr>
              <a:t>(</a:t>
            </a:r>
            <a:r>
              <a:rPr lang="zh-TW" altLang="en-US" sz="2800" b="1" dirty="0">
                <a:solidFill>
                  <a:srgbClr val="3333FF"/>
                </a:solidFill>
              </a:rPr>
              <a:t>番路鄉</a:t>
            </a:r>
            <a:r>
              <a:rPr lang="en-US" altLang="zh-TW" sz="2800" b="1" dirty="0">
                <a:solidFill>
                  <a:srgbClr val="3333FF"/>
                </a:solidFill>
              </a:rPr>
              <a:t>)</a:t>
            </a:r>
            <a:r>
              <a:rPr lang="zh-TW" altLang="en-US" sz="2800" b="1" dirty="0">
                <a:solidFill>
                  <a:srgbClr val="3333FF"/>
                </a:solidFill>
              </a:rPr>
              <a:t>。</a:t>
            </a:r>
            <a:endParaRPr lang="en-US" altLang="zh-TW" sz="2800" b="1" dirty="0">
              <a:solidFill>
                <a:srgbClr val="3333FF"/>
              </a:solidFill>
            </a:endParaRPr>
          </a:p>
          <a:p>
            <a:pPr marL="457200" indent="-457200" algn="just">
              <a:spcAft>
                <a:spcPts val="600"/>
              </a:spcAft>
              <a:buFont typeface="Arial" panose="020B0604020202020204" pitchFamily="34" charset="0"/>
              <a:buChar char="•"/>
            </a:pPr>
            <a:r>
              <a:rPr lang="zh-TW" altLang="zh-TW" sz="2800" b="1" dirty="0"/>
              <a:t>導致當地居民之原鄉參政權益</a:t>
            </a:r>
            <a:r>
              <a:rPr lang="en-US" altLang="zh-TW" sz="2800" b="1" dirty="0"/>
              <a:t>(</a:t>
            </a:r>
            <a:r>
              <a:rPr lang="zh-TW" altLang="zh-TW" sz="2800" b="1" dirty="0"/>
              <a:t>含參與</a:t>
            </a:r>
            <a:r>
              <a:rPr lang="zh-TW" altLang="zh-TW" sz="2800" b="1" dirty="0">
                <a:solidFill>
                  <a:srgbClr val="3333FF"/>
                </a:solidFill>
              </a:rPr>
              <a:t>選舉、被選舉及部落會議</a:t>
            </a:r>
            <a:r>
              <a:rPr lang="zh-TW" altLang="zh-TW" sz="2800" b="1" dirty="0"/>
              <a:t>等</a:t>
            </a:r>
            <a:r>
              <a:rPr lang="en-US" altLang="zh-TW" sz="2800" b="1" dirty="0"/>
              <a:t>)</a:t>
            </a:r>
            <a:r>
              <a:rPr lang="zh-TW" altLang="zh-TW" sz="2800" b="1" dirty="0"/>
              <a:t>受到影響。</a:t>
            </a:r>
            <a:endParaRPr lang="en-US" altLang="zh-TW" sz="2800" b="1" dirty="0"/>
          </a:p>
          <a:p>
            <a:pPr marL="457200" indent="-457200" algn="just">
              <a:spcAft>
                <a:spcPts val="600"/>
              </a:spcAft>
              <a:buFont typeface="Arial" panose="020B0604020202020204" pitchFamily="34" charset="0"/>
              <a:buChar char="•"/>
            </a:pPr>
            <a:r>
              <a:rPr lang="zh-TW" altLang="en-US" sz="2800" b="1" dirty="0"/>
              <a:t>因</a:t>
            </a:r>
            <a:r>
              <a:rPr lang="zh-TW" altLang="zh-TW" sz="2800" b="1" dirty="0"/>
              <a:t>嘉義縣政府未能取得地方共識</a:t>
            </a:r>
            <a:r>
              <a:rPr lang="zh-TW" altLang="en-US" sz="2800" b="1" dirty="0"/>
              <a:t>，故</a:t>
            </a:r>
            <a:r>
              <a:rPr lang="zh-TW" altLang="zh-TW" sz="2800" b="1" dirty="0"/>
              <a:t>不同意</a:t>
            </a:r>
            <a:r>
              <a:rPr lang="zh-TW" altLang="zh-TW" sz="2800" b="1" dirty="0">
                <a:solidFill>
                  <a:srgbClr val="3333FF"/>
                </a:solidFill>
              </a:rPr>
              <a:t>將戶籍設於原居地</a:t>
            </a:r>
            <a:r>
              <a:rPr lang="en-US" altLang="zh-TW" sz="2800" b="1" dirty="0"/>
              <a:t>(</a:t>
            </a:r>
            <a:r>
              <a:rPr lang="zh-TW" altLang="en-US" sz="2800" b="1" dirty="0"/>
              <a:t>高雄做法</a:t>
            </a:r>
            <a:r>
              <a:rPr lang="en-US" altLang="zh-TW" sz="2800" b="1" dirty="0"/>
              <a:t>)</a:t>
            </a:r>
            <a:r>
              <a:rPr lang="zh-TW" altLang="zh-TW" sz="2800" b="1" dirty="0"/>
              <a:t>，亦</a:t>
            </a:r>
            <a:r>
              <a:rPr lang="zh-TW" altLang="zh-TW" sz="2800" b="1" dirty="0">
                <a:solidFill>
                  <a:srgbClr val="3333FF"/>
                </a:solidFill>
              </a:rPr>
              <a:t>未採「行政權延伸」</a:t>
            </a:r>
            <a:r>
              <a:rPr lang="en-US" altLang="zh-TW" sz="2800" b="1" dirty="0"/>
              <a:t>(</a:t>
            </a:r>
            <a:r>
              <a:rPr lang="zh-TW" altLang="en-US" sz="2800" b="1" dirty="0"/>
              <a:t>屏東做法</a:t>
            </a:r>
            <a:r>
              <a:rPr lang="en-US" altLang="zh-TW" sz="2800" b="1" dirty="0"/>
              <a:t>)</a:t>
            </a:r>
            <a:r>
              <a:rPr lang="zh-TW" altLang="zh-TW" sz="2800" b="1" dirty="0"/>
              <a:t>做法</a:t>
            </a:r>
            <a:r>
              <a:rPr lang="zh-TW"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即</a:t>
            </a:r>
            <a:r>
              <a:rPr lang="zh-TW" altLang="en-US" sz="2800" b="1" dirty="0"/>
              <a:t>為</a:t>
            </a:r>
            <a:r>
              <a:rPr lang="zh-TW" altLang="zh-TW" sz="2800" b="1" dirty="0"/>
              <a:t>符合</a:t>
            </a:r>
            <a:r>
              <a:rPr lang="zh-TW" altLang="en-US" sz="2800" b="1" dirty="0"/>
              <a:t>原住民</a:t>
            </a:r>
            <a:r>
              <a:rPr lang="zh-TW" altLang="zh-TW" sz="2800" b="1" dirty="0"/>
              <a:t>部落參政需要</a:t>
            </a:r>
            <a:r>
              <a:rPr lang="zh-TW" altLang="en-US" sz="2800" b="1" dirty="0"/>
              <a:t>，</a:t>
            </a:r>
            <a:r>
              <a:rPr lang="zh-TW" altLang="zh-TW" sz="2800" b="1" dirty="0"/>
              <a:t>屏東縣</a:t>
            </a:r>
            <a:r>
              <a:rPr lang="zh-TW" altLang="en-US" sz="2800" b="1" dirty="0"/>
              <a:t>政府採取</a:t>
            </a:r>
            <a:r>
              <a:rPr lang="zh-TW" altLang="zh-TW" sz="2800" b="1" dirty="0"/>
              <a:t>「</a:t>
            </a:r>
            <a:r>
              <a:rPr lang="zh-TW" altLang="zh-TW" sz="2800" b="1" dirty="0">
                <a:solidFill>
                  <a:srgbClr val="3333FF"/>
                </a:solidFill>
              </a:rPr>
              <a:t>鄉中鄉</a:t>
            </a:r>
            <a:r>
              <a:rPr lang="zh-TW" altLang="zh-TW" sz="2800" b="1" dirty="0"/>
              <a:t>」</a:t>
            </a:r>
            <a:r>
              <a:rPr lang="zh-TW" altLang="en-US" sz="2800" b="1" dirty="0"/>
              <a:t>的</a:t>
            </a:r>
            <a:r>
              <a:rPr lang="zh-TW" altLang="zh-TW" sz="2800" b="1" dirty="0"/>
              <a:t>「</a:t>
            </a:r>
            <a:r>
              <a:rPr lang="zh-TW" altLang="zh-TW" sz="2800" b="1" dirty="0">
                <a:solidFill>
                  <a:srgbClr val="3333FF"/>
                </a:solidFill>
              </a:rPr>
              <a:t>行政權延伸</a:t>
            </a:r>
            <a:r>
              <a:rPr lang="zh-TW" altLang="zh-TW" sz="2800" b="1" dirty="0"/>
              <a:t>」劃設方式</a:t>
            </a:r>
            <a:r>
              <a:rPr lang="en-US" altLang="zh-TW" sz="2800" b="1" dirty="0">
                <a:sym typeface="Wingdings" panose="05000000000000000000" pitchFamily="2" charset="2"/>
              </a:rPr>
              <a:t></a:t>
            </a:r>
            <a:r>
              <a:rPr lang="zh-TW" altLang="en-US" sz="2800" b="1" dirty="0">
                <a:sym typeface="Wingdings" panose="05000000000000000000" pitchFamily="2" charset="2"/>
              </a:rPr>
              <a:t>就是行政區不改變，</a:t>
            </a:r>
            <a:r>
              <a:rPr lang="zh-TW" altLang="en-US" sz="2800" b="1" dirty="0">
                <a:solidFill>
                  <a:srgbClr val="3333FF"/>
                </a:solidFill>
                <a:sym typeface="Wingdings" panose="05000000000000000000" pitchFamily="2" charset="2"/>
              </a:rPr>
              <a:t>住民戶籍跟著走，永久屋所在地視為行政區延伸</a:t>
            </a:r>
            <a:r>
              <a:rPr lang="zh-TW" altLang="en-US" sz="2800" b="1" dirty="0">
                <a:sym typeface="Wingdings" panose="05000000000000000000" pitchFamily="2" charset="2"/>
              </a:rPr>
              <a:t>。</a:t>
            </a:r>
            <a:endParaRPr lang="en-US" altLang="zh-TW" sz="2800" b="1" dirty="0"/>
          </a:p>
          <a:p>
            <a:pPr marL="457200" indent="-457200" algn="just">
              <a:spcAft>
                <a:spcPts val="600"/>
              </a:spcAft>
              <a:buFont typeface="Arial" panose="020B0604020202020204" pitchFamily="34" charset="0"/>
              <a:buChar char="•"/>
            </a:pPr>
            <a:endParaRPr lang="en-US" altLang="zh-TW" sz="2600" b="1" dirty="0"/>
          </a:p>
          <a:p>
            <a:pPr marL="457200" indent="-457200" algn="just">
              <a:spcAft>
                <a:spcPts val="600"/>
              </a:spcAft>
              <a:buFont typeface="Arial" panose="020B0604020202020204" pitchFamily="34" charset="0"/>
              <a:buChar char="•"/>
            </a:pPr>
            <a:endParaRPr lang="en-US" altLang="zh-TW" sz="2600" b="1" dirty="0"/>
          </a:p>
        </p:txBody>
      </p:sp>
    </p:spTree>
    <p:extLst>
      <p:ext uri="{BB962C8B-B14F-4D97-AF65-F5344CB8AC3E}">
        <p14:creationId xmlns:p14="http://schemas.microsoft.com/office/powerpoint/2010/main" val="2929351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調查發現與意見八：</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47</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381633" y="2861452"/>
            <a:ext cx="8331605" cy="15243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有關嘉義縣番路鄉</a:t>
            </a:r>
            <a:r>
              <a:rPr lang="zh-TW" altLang="en-US" sz="2800" b="1" dirty="0">
                <a:solidFill>
                  <a:srgbClr val="3333FF"/>
                </a:solidFill>
              </a:rPr>
              <a:t>逐鹿社區</a:t>
            </a:r>
            <a:r>
              <a:rPr lang="zh-TW" altLang="en-US" sz="2800" b="1" dirty="0"/>
              <a:t>莫拉克永久屋居民反映因遷村導致原鄉</a:t>
            </a:r>
            <a:r>
              <a:rPr lang="zh-TW" altLang="en-US" sz="2800" b="1" dirty="0">
                <a:solidFill>
                  <a:srgbClr val="3333FF"/>
                </a:solidFill>
              </a:rPr>
              <a:t>參政權受阻問題</a:t>
            </a:r>
            <a:r>
              <a:rPr lang="zh-TW" altLang="en-US" sz="2800" b="1" dirty="0"/>
              <a:t>，實務執行窒礙難行之處是否如前述</a:t>
            </a:r>
            <a:r>
              <a:rPr lang="zh-TW" altLang="en-US" sz="2800" b="1" dirty="0">
                <a:solidFill>
                  <a:srgbClr val="3333FF"/>
                </a:solidFill>
              </a:rPr>
              <a:t>部落會議牽涉到非原住民地區及原住民地區行政區域之劃分</a:t>
            </a:r>
            <a:r>
              <a:rPr lang="zh-TW" altLang="en-US" sz="2800" b="1" dirty="0"/>
              <a:t>等。</a:t>
            </a:r>
            <a:endParaRPr lang="en-US" altLang="zh-TW" sz="2800" b="1" dirty="0"/>
          </a:p>
          <a:p>
            <a:pPr marL="457200" indent="-457200" algn="just">
              <a:spcAft>
                <a:spcPts val="600"/>
              </a:spcAft>
              <a:buFont typeface="Arial" panose="020B0604020202020204" pitchFamily="34" charset="0"/>
              <a:buChar char="•"/>
            </a:pPr>
            <a:r>
              <a:rPr lang="zh-TW" altLang="en-US" sz="2800" b="1" dirty="0"/>
              <a:t>行政院指出居住在非原住民族地區之永久屋族人，</a:t>
            </a:r>
            <a:r>
              <a:rPr lang="zh-TW" altLang="en-US" sz="2800" b="1" dirty="0">
                <a:solidFill>
                  <a:srgbClr val="3333FF"/>
                </a:solidFill>
              </a:rPr>
              <a:t>得依「諮商取得原住民族部落同意參與辦法」第</a:t>
            </a:r>
            <a:r>
              <a:rPr lang="en-US" altLang="zh-TW" sz="2800" b="1" dirty="0">
                <a:solidFill>
                  <a:srgbClr val="3333FF"/>
                </a:solidFill>
              </a:rPr>
              <a:t>8</a:t>
            </a:r>
            <a:r>
              <a:rPr lang="zh-TW" altLang="en-US" sz="2800" b="1" dirty="0">
                <a:solidFill>
                  <a:srgbClr val="3333FF"/>
                </a:solidFill>
              </a:rPr>
              <a:t>條規定修正「部落章程」之方式，讓其納入部落成員參與原居地之部落會議行使部落公共事務同意權</a:t>
            </a:r>
            <a:r>
              <a:rPr lang="zh-TW" altLang="en-US" sz="2800" b="1" dirty="0"/>
              <a:t>。另也可參照屏東縣政府「行政權延伸」及「鄉中有鄉」劃設方式，原戶籍地之選舉權或被選舉權不受影響，以確保原住民族政治參與之權利</a:t>
            </a:r>
            <a:r>
              <a:rPr lang="zh-TW" altLang="en-US" sz="2800" b="1" dirty="0">
                <a:latin typeface="微軟正黑體" panose="020B0604030504040204" pitchFamily="34" charset="-120"/>
                <a:ea typeface="微軟正黑體" panose="020B0604030504040204" pitchFamily="34" charset="-120"/>
              </a:rPr>
              <a:t>，</a:t>
            </a:r>
            <a:r>
              <a:rPr lang="zh-TW" altLang="en-US" sz="2800" b="1" dirty="0"/>
              <a:t>確實仍有待</a:t>
            </a:r>
            <a:r>
              <a:rPr lang="zh-TW" altLang="en-US" sz="2800" b="1" dirty="0">
                <a:solidFill>
                  <a:srgbClr val="3333FF"/>
                </a:solidFill>
              </a:rPr>
              <a:t>原民會會同內政部與嘉義縣政府妥予溝通，</a:t>
            </a:r>
            <a:r>
              <a:rPr lang="zh-TW" altLang="en-US" sz="2800" b="1" dirty="0"/>
              <a:t>以確保原住民族政治參與之權利。</a:t>
            </a:r>
            <a:endParaRPr lang="en-US" altLang="zh-TW" sz="2800" b="1" dirty="0"/>
          </a:p>
        </p:txBody>
      </p:sp>
    </p:spTree>
    <p:extLst>
      <p:ext uri="{BB962C8B-B14F-4D97-AF65-F5344CB8AC3E}">
        <p14:creationId xmlns:p14="http://schemas.microsoft.com/office/powerpoint/2010/main" val="297133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a:xfrm>
            <a:off x="179512" y="260648"/>
            <a:ext cx="8964488" cy="1609344"/>
          </a:xfrm>
        </p:spPr>
        <p:txBody>
          <a:bodyPr>
            <a:normAutofit/>
          </a:bodyPr>
          <a:lstStyle/>
          <a:p>
            <a:r>
              <a:rPr lang="zh-TW" altLang="en-US" sz="3800" dirty="0">
                <a:solidFill>
                  <a:srgbClr val="FF0000"/>
                </a:solidFill>
              </a:rPr>
              <a:t>九、研議原住民族災後重建專法之必要性</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48</a:t>
            </a:fld>
            <a:endParaRPr lang="zh-TW" altLang="en-US"/>
          </a:p>
        </p:txBody>
      </p:sp>
      <p:pic>
        <p:nvPicPr>
          <p:cNvPr id="7" name="圖片 6">
            <a:extLst>
              <a:ext uri="{FF2B5EF4-FFF2-40B4-BE49-F238E27FC236}">
                <a16:creationId xmlns:a16="http://schemas.microsoft.com/office/drawing/2014/main" id="{E2C02C64-1B00-42F3-ABE2-B044C627C89C}"/>
              </a:ext>
            </a:extLst>
          </p:cNvPr>
          <p:cNvPicPr>
            <a:picLocks noChangeAspect="1"/>
          </p:cNvPicPr>
          <p:nvPr/>
        </p:nvPicPr>
        <p:blipFill rotWithShape="1">
          <a:blip r:embed="rId2">
            <a:extLst>
              <a:ext uri="{28A0092B-C50C-407E-A947-70E740481C1C}">
                <a14:useLocalDpi xmlns:a14="http://schemas.microsoft.com/office/drawing/2010/main" val="0"/>
              </a:ext>
            </a:extLst>
          </a:blip>
          <a:srcRect l="16382" r="19452" b="13343"/>
          <a:stretch/>
        </p:blipFill>
        <p:spPr>
          <a:xfrm>
            <a:off x="1500166" y="1714488"/>
            <a:ext cx="6000792" cy="4559806"/>
          </a:xfrm>
          <a:prstGeom prst="rect">
            <a:avLst/>
          </a:prstGeom>
        </p:spPr>
      </p:pic>
      <p:sp>
        <p:nvSpPr>
          <p:cNvPr id="6" name="內容版面配置區 2">
            <a:extLst>
              <a:ext uri="{FF2B5EF4-FFF2-40B4-BE49-F238E27FC236}">
                <a16:creationId xmlns:a16="http://schemas.microsoft.com/office/drawing/2014/main" id="{426A7D5A-1A16-4609-AB48-02D4DD8AE88E}"/>
              </a:ext>
            </a:extLst>
          </p:cNvPr>
          <p:cNvSpPr txBox="1">
            <a:spLocks/>
          </p:cNvSpPr>
          <p:nvPr/>
        </p:nvSpPr>
        <p:spPr>
          <a:xfrm>
            <a:off x="2051720" y="6309320"/>
            <a:ext cx="7772400" cy="366936"/>
          </a:xfrm>
          <a:prstGeom prst="rect">
            <a:avLst/>
          </a:prstGeom>
        </p:spPr>
        <p:txBody>
          <a:bodyPr vert="horz" lIns="91440" tIns="45720" rIns="91440" bIns="45720" rtlCol="0">
            <a:normAutofit/>
          </a:bodyPr>
          <a:lstStyle/>
          <a:p>
            <a:pPr marL="182880" marR="0" lvl="0" indent="-182880" algn="l" defTabSz="914400" rtl="0" eaLnBrk="1" fontAlgn="auto" latinLnBrk="0" hangingPunct="1">
              <a:lnSpc>
                <a:spcPct val="90000"/>
              </a:lnSpc>
              <a:spcBef>
                <a:spcPts val="1200"/>
              </a:spcBef>
              <a:spcAft>
                <a:spcPts val="0"/>
              </a:spcAft>
              <a:buClr>
                <a:schemeClr val="accent1"/>
              </a:buClr>
              <a:buSzPct val="85000"/>
              <a:buFont typeface="Wingdings" pitchFamily="2" charset="2"/>
              <a:buChar char="§"/>
              <a:tabLst/>
              <a:defRPr/>
            </a:pPr>
            <a:r>
              <a:rPr kumimoji="0" lang="en-US" altLang="zh-TW" sz="2000" b="0" i="0" u="none" strike="noStrike" kern="1200" cap="none" spc="0" normalizeH="0" baseline="0" noProof="0" dirty="0">
                <a:ln>
                  <a:noFill/>
                </a:ln>
                <a:solidFill>
                  <a:schemeClr val="tx1"/>
                </a:solidFill>
                <a:effectLst/>
                <a:uLnTx/>
                <a:uFillTx/>
                <a:latin typeface="+mn-lt"/>
                <a:ea typeface="+mn-ea"/>
                <a:cs typeface="+mn-cs"/>
              </a:rPr>
              <a:t>110/2/23</a:t>
            </a:r>
            <a:r>
              <a:rPr kumimoji="0" lang="zh-TW" altLang="en-US" sz="2000" b="0" i="0" u="none" strike="noStrike" kern="1200" cap="none" spc="0" normalizeH="0" baseline="0" noProof="0" dirty="0">
                <a:ln>
                  <a:noFill/>
                </a:ln>
                <a:solidFill>
                  <a:schemeClr val="tx1"/>
                </a:solidFill>
                <a:effectLst/>
                <a:uLnTx/>
                <a:uFillTx/>
                <a:latin typeface="+mn-lt"/>
                <a:ea typeface="+mn-ea"/>
                <a:cs typeface="+mn-cs"/>
              </a:rPr>
              <a:t>屏東</a:t>
            </a:r>
            <a:r>
              <a:rPr kumimoji="0" lang="zh-TW" altLang="zh-TW" sz="2000" b="0" i="0" u="none" strike="noStrike" kern="1200" cap="none" spc="0" normalizeH="0" baseline="0" noProof="0" dirty="0">
                <a:ln>
                  <a:noFill/>
                </a:ln>
                <a:solidFill>
                  <a:schemeClr val="tx1"/>
                </a:solidFill>
                <a:effectLst/>
                <a:uLnTx/>
                <a:uFillTx/>
                <a:latin typeface="+mn-lt"/>
                <a:ea typeface="+mn-ea"/>
                <a:cs typeface="+mn-cs"/>
              </a:rPr>
              <a:t>禮納里</a:t>
            </a:r>
            <a:r>
              <a:rPr kumimoji="0" lang="zh-TW" altLang="en-US" sz="2000" b="0" i="0" u="none" strike="noStrike" kern="1200" cap="none" spc="0" normalizeH="0" baseline="0" noProof="0" dirty="0">
                <a:ln>
                  <a:noFill/>
                </a:ln>
                <a:solidFill>
                  <a:schemeClr val="tx1"/>
                </a:solidFill>
                <a:effectLst/>
                <a:uLnTx/>
                <a:uFillTx/>
                <a:latin typeface="+mn-lt"/>
                <a:ea typeface="+mn-ea"/>
                <a:cs typeface="+mn-cs"/>
              </a:rPr>
              <a:t>永久屋現地履勘</a:t>
            </a:r>
          </a:p>
        </p:txBody>
      </p:sp>
    </p:spTree>
    <p:extLst>
      <p:ext uri="{BB962C8B-B14F-4D97-AF65-F5344CB8AC3E}">
        <p14:creationId xmlns:p14="http://schemas.microsoft.com/office/powerpoint/2010/main" val="272402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調查發現與意見九：</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49</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514987" y="2544004"/>
            <a:ext cx="7968359" cy="17699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莫拉克風災永久屋安置政策，更加凸顯出</a:t>
            </a:r>
            <a:r>
              <a:rPr lang="zh-TW" altLang="en-US" sz="2800" b="1" dirty="0">
                <a:solidFill>
                  <a:srgbClr val="3333FF"/>
                </a:solidFill>
              </a:rPr>
              <a:t>原住民族發展與土地及部落文化傳承息息相關</a:t>
            </a:r>
            <a:r>
              <a:rPr lang="zh-TW" altLang="en-US" sz="2800" b="1" dirty="0"/>
              <a:t>，其災後重建不僅</a:t>
            </a:r>
            <a:r>
              <a:rPr lang="zh-TW" altLang="en-US" sz="2800" b="1" dirty="0">
                <a:solidFill>
                  <a:srgbClr val="3333FF"/>
                </a:solidFill>
              </a:rPr>
              <a:t>涉及生計解決、產業發展與文化傳承</a:t>
            </a:r>
            <a:r>
              <a:rPr lang="zh-TW" altLang="en-US" sz="2800" b="1" dirty="0"/>
              <a:t>等課題，更須面對原居地暨遷居地之</a:t>
            </a:r>
            <a:r>
              <a:rPr lang="zh-TW" altLang="en-US" sz="2800" b="1" dirty="0">
                <a:solidFill>
                  <a:srgbClr val="3333FF"/>
                </a:solidFill>
              </a:rPr>
              <a:t>安全評估、使用管理與分配正義</a:t>
            </a:r>
            <a:r>
              <a:rPr lang="zh-TW" altLang="en-US" sz="2800" b="1" dirty="0"/>
              <a:t>等土地連結議題，加之全球氣候變遷所造成之極端氣候災難恐已成常態，相關災難預防及重建規劃政策應有整體思維與前瞻考量。</a:t>
            </a:r>
            <a:endParaRPr lang="en-US" altLang="zh-TW" sz="2800" b="1" dirty="0"/>
          </a:p>
          <a:p>
            <a:pPr marL="457200" indent="-457200" algn="just">
              <a:spcAft>
                <a:spcPts val="600"/>
              </a:spcAft>
              <a:buFont typeface="Arial" panose="020B0604020202020204" pitchFamily="34" charset="0"/>
              <a:buChar char="•"/>
            </a:pPr>
            <a:r>
              <a:rPr lang="zh-TW" altLang="en-US" sz="2800" b="1" dirty="0"/>
              <a:t>故政府允應記取教訓，</a:t>
            </a:r>
            <a:r>
              <a:rPr lang="zh-TW" altLang="en-US" sz="2800" b="1" dirty="0">
                <a:solidFill>
                  <a:srgbClr val="3333FF"/>
                </a:solidFill>
              </a:rPr>
              <a:t>平時即應落實原居地安全調查工作，進行滾動式檢討，並積極研議原住民族災後重建</a:t>
            </a:r>
            <a:r>
              <a:rPr lang="en-US" altLang="zh-TW" sz="2800" b="1" dirty="0">
                <a:solidFill>
                  <a:srgbClr val="3333FF"/>
                </a:solidFill>
              </a:rPr>
              <a:t>(</a:t>
            </a:r>
            <a:r>
              <a:rPr lang="zh-TW" altLang="en-US" sz="2800" b="1" dirty="0">
                <a:solidFill>
                  <a:srgbClr val="3333FF"/>
                </a:solidFill>
              </a:rPr>
              <a:t>含遷村</a:t>
            </a:r>
            <a:r>
              <a:rPr lang="en-US" altLang="zh-TW" sz="2800" b="1" dirty="0">
                <a:solidFill>
                  <a:srgbClr val="3333FF"/>
                </a:solidFill>
              </a:rPr>
              <a:t>)</a:t>
            </a:r>
            <a:r>
              <a:rPr lang="zh-TW" altLang="en-US" sz="2800" b="1" dirty="0">
                <a:solidFill>
                  <a:srgbClr val="3333FF"/>
                </a:solidFill>
              </a:rPr>
              <a:t>專法立法之必要性，以確保原住民族永續發展。</a:t>
            </a:r>
            <a:endParaRPr lang="en-US" altLang="zh-TW" sz="2600" b="1" dirty="0"/>
          </a:p>
        </p:txBody>
      </p:sp>
    </p:spTree>
    <p:extLst>
      <p:ext uri="{BB962C8B-B14F-4D97-AF65-F5344CB8AC3E}">
        <p14:creationId xmlns:p14="http://schemas.microsoft.com/office/powerpoint/2010/main" val="292935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B0CF34-FCBB-426F-8D6D-11730FD303CE}" type="slidenum">
              <a:rPr lang="zh-TW" altLang="en-US" b="1" smtClean="0"/>
              <a:pPr/>
              <a:t>5</a:t>
            </a:fld>
            <a:endParaRPr lang="zh-TW" altLang="en-US" b="1" dirty="0"/>
          </a:p>
        </p:txBody>
      </p:sp>
      <p:sp>
        <p:nvSpPr>
          <p:cNvPr id="5" name="內容版面配置區 2"/>
          <p:cNvSpPr txBox="1">
            <a:spLocks/>
          </p:cNvSpPr>
          <p:nvPr/>
        </p:nvSpPr>
        <p:spPr>
          <a:xfrm>
            <a:off x="683568" y="689134"/>
            <a:ext cx="1447462" cy="440432"/>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marL="109728" indent="0">
              <a:lnSpc>
                <a:spcPct val="120000"/>
              </a:lnSpc>
              <a:buClr>
                <a:schemeClr val="tx1">
                  <a:lumMod val="90000"/>
                  <a:lumOff val="10000"/>
                </a:schemeClr>
              </a:buClr>
              <a:buFont typeface="Wingdings" pitchFamily="2" charset="2"/>
              <a:buNone/>
            </a:pPr>
            <a:r>
              <a:rPr lang="en-US" altLang="zh-TW" sz="2200" b="1" dirty="0"/>
              <a:t>【</a:t>
            </a:r>
            <a:r>
              <a:rPr lang="zh-TW" altLang="en-US" sz="2200" b="1" dirty="0"/>
              <a:t>調卷</a:t>
            </a:r>
            <a:r>
              <a:rPr lang="en-US" altLang="zh-TW" sz="2200" b="1" dirty="0"/>
              <a:t>】</a:t>
            </a:r>
          </a:p>
          <a:p>
            <a:pPr marL="109728" indent="0">
              <a:lnSpc>
                <a:spcPct val="120000"/>
              </a:lnSpc>
              <a:buClr>
                <a:schemeClr val="tx1">
                  <a:lumMod val="90000"/>
                  <a:lumOff val="10000"/>
                </a:schemeClr>
              </a:buClr>
              <a:buFont typeface="Wingdings" pitchFamily="2" charset="2"/>
              <a:buNone/>
            </a:pPr>
            <a:endParaRPr lang="en-US" altLang="zh-TW" sz="2200" b="1" dirty="0"/>
          </a:p>
        </p:txBody>
      </p:sp>
      <p:sp>
        <p:nvSpPr>
          <p:cNvPr id="7" name="矩形 6"/>
          <p:cNvSpPr/>
          <p:nvPr/>
        </p:nvSpPr>
        <p:spPr>
          <a:xfrm>
            <a:off x="1689173" y="686645"/>
            <a:ext cx="6755401" cy="461858"/>
          </a:xfrm>
          <a:prstGeom prst="rect">
            <a:avLst/>
          </a:prstGeom>
        </p:spPr>
        <p:txBody>
          <a:bodyPr wrap="square">
            <a:spAutoFit/>
          </a:bodyPr>
          <a:lstStyle/>
          <a:p>
            <a:pPr marL="109728" indent="0">
              <a:lnSpc>
                <a:spcPct val="120000"/>
              </a:lnSpc>
              <a:buClr>
                <a:schemeClr val="tx1">
                  <a:lumMod val="90000"/>
                  <a:lumOff val="10000"/>
                </a:schemeClr>
              </a:buClr>
              <a:buNone/>
            </a:pPr>
            <a:r>
              <a:rPr lang="en-US" altLang="zh-TW" sz="2200" b="1" dirty="0"/>
              <a:t>13</a:t>
            </a:r>
            <a:r>
              <a:rPr lang="zh-TW" altLang="en-US" sz="2200" b="1" dirty="0"/>
              <a:t>單位</a:t>
            </a:r>
            <a:endParaRPr lang="en-US" altLang="zh-TW" sz="2200" b="1" dirty="0"/>
          </a:p>
        </p:txBody>
      </p:sp>
      <p:sp>
        <p:nvSpPr>
          <p:cNvPr id="8" name="矩形 7"/>
          <p:cNvSpPr/>
          <p:nvPr/>
        </p:nvSpPr>
        <p:spPr>
          <a:xfrm>
            <a:off x="832409" y="2695570"/>
            <a:ext cx="7631518" cy="430887"/>
          </a:xfrm>
          <a:prstGeom prst="rect">
            <a:avLst/>
          </a:prstGeom>
        </p:spPr>
        <p:txBody>
          <a:bodyPr wrap="square">
            <a:spAutoFit/>
          </a:bodyPr>
          <a:lstStyle/>
          <a:p>
            <a:r>
              <a:rPr lang="en-US" altLang="zh-TW" sz="2200" b="1" dirty="0"/>
              <a:t>【</a:t>
            </a:r>
            <a:r>
              <a:rPr lang="zh-TW" altLang="en-US" sz="2200" b="1" dirty="0"/>
              <a:t>地方座談</a:t>
            </a:r>
            <a:r>
              <a:rPr lang="en-US" altLang="zh-TW" sz="2200" b="1" dirty="0"/>
              <a:t>】110.2. 25</a:t>
            </a:r>
            <a:r>
              <a:rPr lang="zh-TW" altLang="zh-TW" sz="2200" b="1" dirty="0"/>
              <a:t>、</a:t>
            </a:r>
            <a:r>
              <a:rPr lang="en-US" altLang="zh-TW" sz="2200" b="1" dirty="0"/>
              <a:t>8.27</a:t>
            </a:r>
            <a:r>
              <a:rPr lang="zh-TW" altLang="zh-TW" sz="2200" b="1" dirty="0"/>
              <a:t>、</a:t>
            </a:r>
            <a:r>
              <a:rPr lang="en-US" altLang="zh-TW" sz="2200" b="1" dirty="0"/>
              <a:t>10.22</a:t>
            </a:r>
            <a:r>
              <a:rPr lang="zh-TW" altLang="zh-TW" sz="2200" b="1" dirty="0"/>
              <a:t>、</a:t>
            </a:r>
            <a:r>
              <a:rPr lang="en-US" altLang="zh-TW" sz="2200" b="1" dirty="0"/>
              <a:t>12.21</a:t>
            </a:r>
            <a:r>
              <a:rPr lang="zh-TW" altLang="en-US" sz="2200" b="1" dirty="0"/>
              <a:t>，</a:t>
            </a:r>
            <a:r>
              <a:rPr lang="en-US" altLang="zh-TW" sz="2200" b="1" dirty="0"/>
              <a:t>4</a:t>
            </a:r>
            <a:r>
              <a:rPr lang="zh-TW" altLang="en-US" sz="2200" b="1" dirty="0"/>
              <a:t>場次</a:t>
            </a:r>
          </a:p>
        </p:txBody>
      </p:sp>
      <p:sp>
        <p:nvSpPr>
          <p:cNvPr id="10" name="矩形 9"/>
          <p:cNvSpPr/>
          <p:nvPr/>
        </p:nvSpPr>
        <p:spPr>
          <a:xfrm>
            <a:off x="722240" y="3466129"/>
            <a:ext cx="2653612" cy="461858"/>
          </a:xfrm>
          <a:prstGeom prst="rect">
            <a:avLst/>
          </a:prstGeom>
        </p:spPr>
        <p:txBody>
          <a:bodyPr wrap="none">
            <a:spAutoFit/>
          </a:bodyPr>
          <a:lstStyle/>
          <a:p>
            <a:pPr marL="109728" lvl="1" indent="0">
              <a:lnSpc>
                <a:spcPct val="120000"/>
              </a:lnSpc>
              <a:buClr>
                <a:schemeClr val="tx1">
                  <a:lumMod val="90000"/>
                  <a:lumOff val="10000"/>
                </a:schemeClr>
              </a:buClr>
              <a:buNone/>
            </a:pPr>
            <a:r>
              <a:rPr lang="en-US" altLang="zh-TW" sz="2200" b="1" dirty="0"/>
              <a:t>【</a:t>
            </a:r>
            <a:r>
              <a:rPr lang="zh-TW" altLang="en-US" sz="2200" b="1" dirty="0"/>
              <a:t>專家學者諮詢</a:t>
            </a:r>
            <a:r>
              <a:rPr lang="en-US" altLang="zh-TW" sz="2200" b="1" dirty="0"/>
              <a:t>】</a:t>
            </a:r>
            <a:endParaRPr lang="en-US" altLang="zh-TW" sz="2200" dirty="0"/>
          </a:p>
        </p:txBody>
      </p:sp>
      <p:sp>
        <p:nvSpPr>
          <p:cNvPr id="11" name="矩形 10"/>
          <p:cNvSpPr/>
          <p:nvPr/>
        </p:nvSpPr>
        <p:spPr>
          <a:xfrm>
            <a:off x="2907383" y="3453322"/>
            <a:ext cx="5456750" cy="472502"/>
          </a:xfrm>
          <a:prstGeom prst="rect">
            <a:avLst/>
          </a:prstGeom>
        </p:spPr>
        <p:txBody>
          <a:bodyPr wrap="square">
            <a:spAutoFit/>
          </a:bodyPr>
          <a:lstStyle/>
          <a:p>
            <a:pPr marL="109728" lvl="1" indent="0">
              <a:lnSpc>
                <a:spcPct val="120000"/>
              </a:lnSpc>
              <a:buClr>
                <a:schemeClr val="tx1">
                  <a:lumMod val="90000"/>
                  <a:lumOff val="10000"/>
                </a:schemeClr>
              </a:buClr>
              <a:buNone/>
            </a:pPr>
            <a:r>
              <a:rPr lang="en-US" altLang="zh-TW" sz="2200" b="1" dirty="0"/>
              <a:t>110.2. 25</a:t>
            </a:r>
            <a:r>
              <a:rPr lang="zh-TW" altLang="zh-TW" sz="2200" b="1" dirty="0"/>
              <a:t>、</a:t>
            </a:r>
            <a:r>
              <a:rPr lang="en-US" altLang="zh-TW" sz="2200" b="1" dirty="0"/>
              <a:t>8.27</a:t>
            </a:r>
            <a:r>
              <a:rPr lang="zh-TW" altLang="zh-TW" sz="2200" b="1" dirty="0"/>
              <a:t>、</a:t>
            </a:r>
            <a:r>
              <a:rPr lang="en-US" altLang="zh-TW" sz="2200" b="1" dirty="0"/>
              <a:t>10.22 </a:t>
            </a:r>
            <a:r>
              <a:rPr lang="zh-TW" altLang="en-US" sz="2200" b="1" dirty="0"/>
              <a:t>，</a:t>
            </a:r>
            <a:r>
              <a:rPr lang="en-US" altLang="zh-TW" sz="2200" b="1" dirty="0"/>
              <a:t>3</a:t>
            </a:r>
            <a:r>
              <a:rPr lang="zh-TW" altLang="en-US" sz="2200" b="1" dirty="0"/>
              <a:t>場次、</a:t>
            </a:r>
            <a:r>
              <a:rPr lang="en-US" altLang="zh-TW" sz="2200" b="1" dirty="0"/>
              <a:t>9</a:t>
            </a:r>
            <a:r>
              <a:rPr lang="zh-TW" altLang="en-US" sz="2200" b="1" dirty="0"/>
              <a:t>人</a:t>
            </a:r>
            <a:endParaRPr lang="en-US" altLang="zh-TW" dirty="0">
              <a:solidFill>
                <a:schemeClr val="accent5">
                  <a:lumMod val="50000"/>
                </a:schemeClr>
              </a:solidFill>
            </a:endParaRPr>
          </a:p>
        </p:txBody>
      </p:sp>
      <p:sp>
        <p:nvSpPr>
          <p:cNvPr id="12" name="矩形 11"/>
          <p:cNvSpPr/>
          <p:nvPr/>
        </p:nvSpPr>
        <p:spPr>
          <a:xfrm>
            <a:off x="715564" y="1998925"/>
            <a:ext cx="7648569" cy="430887"/>
          </a:xfrm>
          <a:prstGeom prst="rect">
            <a:avLst/>
          </a:prstGeom>
        </p:spPr>
        <p:txBody>
          <a:bodyPr wrap="none">
            <a:spAutoFit/>
          </a:bodyPr>
          <a:lstStyle/>
          <a:p>
            <a:pPr marL="109728" indent="0">
              <a:buClr>
                <a:schemeClr val="tx1">
                  <a:lumMod val="90000"/>
                  <a:lumOff val="10000"/>
                </a:schemeClr>
              </a:buClr>
              <a:buNone/>
            </a:pPr>
            <a:r>
              <a:rPr lang="en-US" altLang="zh-TW" sz="2200" b="1" dirty="0"/>
              <a:t>【</a:t>
            </a:r>
            <a:r>
              <a:rPr lang="zh-TW" altLang="en-US" sz="2200" b="1" dirty="0"/>
              <a:t>實地履勘</a:t>
            </a:r>
            <a:r>
              <a:rPr lang="en-US" altLang="zh-TW" sz="2200" b="1" dirty="0"/>
              <a:t>】110.2.23~25</a:t>
            </a:r>
            <a:r>
              <a:rPr lang="zh-TW" altLang="zh-TW" sz="2200" b="1" dirty="0"/>
              <a:t>、</a:t>
            </a:r>
            <a:r>
              <a:rPr lang="en-US" altLang="zh-TW" sz="2200" b="1" dirty="0"/>
              <a:t>8.25~27</a:t>
            </a:r>
            <a:r>
              <a:rPr lang="zh-TW" altLang="zh-TW" sz="2200" b="1" dirty="0"/>
              <a:t>、</a:t>
            </a:r>
            <a:r>
              <a:rPr lang="en-US" altLang="zh-TW" sz="2200" b="1" dirty="0"/>
              <a:t>10.21~22</a:t>
            </a:r>
            <a:r>
              <a:rPr lang="zh-TW" altLang="zh-TW" sz="2200" b="1" dirty="0"/>
              <a:t>、</a:t>
            </a:r>
            <a:r>
              <a:rPr lang="en-US" altLang="zh-TW" sz="2200" b="1" dirty="0"/>
              <a:t>12.21</a:t>
            </a:r>
          </a:p>
        </p:txBody>
      </p:sp>
      <p:sp>
        <p:nvSpPr>
          <p:cNvPr id="13" name="矩形 12"/>
          <p:cNvSpPr/>
          <p:nvPr/>
        </p:nvSpPr>
        <p:spPr>
          <a:xfrm>
            <a:off x="899716" y="2378167"/>
            <a:ext cx="8262664" cy="403444"/>
          </a:xfrm>
          <a:prstGeom prst="rect">
            <a:avLst/>
          </a:prstGeom>
        </p:spPr>
        <p:txBody>
          <a:bodyPr wrap="square">
            <a:spAutoFit/>
          </a:bodyPr>
          <a:lstStyle/>
          <a:p>
            <a:pPr marL="109728" lvl="1" indent="0">
              <a:lnSpc>
                <a:spcPct val="120000"/>
              </a:lnSpc>
              <a:buClr>
                <a:schemeClr val="tx1">
                  <a:lumMod val="90000"/>
                  <a:lumOff val="10000"/>
                </a:schemeClr>
              </a:buClr>
              <a:buNone/>
            </a:pPr>
            <a:r>
              <a:rPr lang="zh-TW" altLang="en-US" dirty="0">
                <a:solidFill>
                  <a:schemeClr val="accent5">
                    <a:lumMod val="50000"/>
                  </a:schemeClr>
                </a:solidFill>
              </a:rPr>
              <a:t>至屏東縣、高雄市、嘉義縣、臺東縣</a:t>
            </a:r>
            <a:r>
              <a:rPr lang="en-US" altLang="zh-TW" dirty="0">
                <a:solidFill>
                  <a:schemeClr val="accent5">
                    <a:lumMod val="50000"/>
                  </a:schemeClr>
                </a:solidFill>
              </a:rPr>
              <a:t>19</a:t>
            </a:r>
            <a:r>
              <a:rPr lang="zh-TW" altLang="en-US" dirty="0">
                <a:solidFill>
                  <a:schemeClr val="accent5">
                    <a:lumMod val="50000"/>
                  </a:schemeClr>
                </a:solidFill>
              </a:rPr>
              <a:t>處永久屋與</a:t>
            </a:r>
            <a:r>
              <a:rPr lang="en-US" altLang="zh-TW" dirty="0">
                <a:solidFill>
                  <a:schemeClr val="accent5">
                    <a:lumMod val="50000"/>
                  </a:schemeClr>
                </a:solidFill>
              </a:rPr>
              <a:t>6</a:t>
            </a:r>
            <a:r>
              <a:rPr lang="zh-TW" altLang="en-US" dirty="0">
                <a:solidFill>
                  <a:schemeClr val="accent5">
                    <a:lumMod val="50000"/>
                  </a:schemeClr>
                </a:solidFill>
              </a:rPr>
              <a:t>處原居地實地履勘</a:t>
            </a:r>
          </a:p>
        </p:txBody>
      </p:sp>
      <p:sp>
        <p:nvSpPr>
          <p:cNvPr id="15" name="矩形 14"/>
          <p:cNvSpPr/>
          <p:nvPr/>
        </p:nvSpPr>
        <p:spPr>
          <a:xfrm>
            <a:off x="755576" y="4903830"/>
            <a:ext cx="4848122" cy="472502"/>
          </a:xfrm>
          <a:prstGeom prst="rect">
            <a:avLst/>
          </a:prstGeom>
        </p:spPr>
        <p:txBody>
          <a:bodyPr wrap="none">
            <a:spAutoFit/>
          </a:bodyPr>
          <a:lstStyle/>
          <a:p>
            <a:pPr marL="109728" lvl="1" indent="0">
              <a:lnSpc>
                <a:spcPct val="120000"/>
              </a:lnSpc>
              <a:buClr>
                <a:schemeClr val="tx1">
                  <a:lumMod val="90000"/>
                  <a:lumOff val="10000"/>
                </a:schemeClr>
              </a:buClr>
              <a:buNone/>
            </a:pPr>
            <a:r>
              <a:rPr lang="en-US" altLang="zh-TW" sz="2200" b="1" dirty="0"/>
              <a:t>【</a:t>
            </a:r>
            <a:r>
              <a:rPr lang="zh-TW" altLang="en-US" sz="2200" b="1" dirty="0"/>
              <a:t>中央機關詢問</a:t>
            </a:r>
            <a:r>
              <a:rPr lang="en-US" altLang="zh-TW" sz="2200" b="1" dirty="0"/>
              <a:t>】110.12.8</a:t>
            </a:r>
            <a:r>
              <a:rPr lang="zh-TW" altLang="en-US" sz="2200" b="1" dirty="0"/>
              <a:t>，</a:t>
            </a:r>
            <a:r>
              <a:rPr lang="en-US" altLang="zh-TW" sz="2200" b="1" dirty="0"/>
              <a:t>1</a:t>
            </a:r>
            <a:r>
              <a:rPr lang="zh-TW" altLang="en-US" sz="2200" b="1" dirty="0"/>
              <a:t>場次</a:t>
            </a:r>
            <a:endParaRPr lang="en-US" altLang="zh-TW" sz="2200" dirty="0"/>
          </a:p>
        </p:txBody>
      </p:sp>
      <p:pic>
        <p:nvPicPr>
          <p:cNvPr id="19" name="圖片 18">
            <a:extLst>
              <a:ext uri="{FF2B5EF4-FFF2-40B4-BE49-F238E27FC236}">
                <a16:creationId xmlns:a16="http://schemas.microsoft.com/office/drawing/2014/main" id="{4E161998-0FCA-4452-BB88-A986A937D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20" name="標題 1">
            <a:extLst>
              <a:ext uri="{FF2B5EF4-FFF2-40B4-BE49-F238E27FC236}">
                <a16:creationId xmlns:a16="http://schemas.microsoft.com/office/drawing/2014/main" id="{390BE6C4-696A-49AB-983F-0FF248EC3928}"/>
              </a:ext>
            </a:extLst>
          </p:cNvPr>
          <p:cNvSpPr txBox="1">
            <a:spLocks/>
          </p:cNvSpPr>
          <p:nvPr/>
        </p:nvSpPr>
        <p:spPr>
          <a:xfrm>
            <a:off x="685800" y="-27384"/>
            <a:ext cx="7772400" cy="928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zh-TW" altLang="en-US" dirty="0">
                <a:solidFill>
                  <a:schemeClr val="accent2">
                    <a:lumMod val="50000"/>
                  </a:schemeClr>
                </a:solidFill>
                <a:latin typeface="+mn-ea"/>
              </a:rPr>
              <a:t>本案調查作為</a:t>
            </a:r>
          </a:p>
        </p:txBody>
      </p:sp>
      <p:sp>
        <p:nvSpPr>
          <p:cNvPr id="21" name="向右箭號 7">
            <a:extLst>
              <a:ext uri="{FF2B5EF4-FFF2-40B4-BE49-F238E27FC236}">
                <a16:creationId xmlns:a16="http://schemas.microsoft.com/office/drawing/2014/main" id="{EC6ECF4D-843E-49C7-8F9E-E2354E865C98}"/>
              </a:ext>
            </a:extLst>
          </p:cNvPr>
          <p:cNvSpPr/>
          <p:nvPr/>
        </p:nvSpPr>
        <p:spPr>
          <a:xfrm rot="5400000">
            <a:off x="-2591064" y="3566551"/>
            <a:ext cx="6092429" cy="456834"/>
          </a:xfrm>
          <a:prstGeom prst="rightArrow">
            <a:avLst>
              <a:gd name="adj1" fmla="val 50000"/>
              <a:gd name="adj2" fmla="val 88977"/>
            </a:avLst>
          </a:prstGeom>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nvGrpSpPr>
          <p:cNvPr id="22" name="组合 3">
            <a:extLst>
              <a:ext uri="{FF2B5EF4-FFF2-40B4-BE49-F238E27FC236}">
                <a16:creationId xmlns:a16="http://schemas.microsoft.com/office/drawing/2014/main" id="{091C0214-E7DC-4099-8642-5949DB93F49F}"/>
              </a:ext>
            </a:extLst>
          </p:cNvPr>
          <p:cNvGrpSpPr/>
          <p:nvPr/>
        </p:nvGrpSpPr>
        <p:grpSpPr>
          <a:xfrm rot="16200000">
            <a:off x="597227" y="607937"/>
            <a:ext cx="101680" cy="620022"/>
            <a:chOff x="643347" y="959102"/>
            <a:chExt cx="166256" cy="615253"/>
          </a:xfrm>
        </p:grpSpPr>
        <p:sp>
          <p:nvSpPr>
            <p:cNvPr id="23" name="椭圆 18">
              <a:extLst>
                <a:ext uri="{FF2B5EF4-FFF2-40B4-BE49-F238E27FC236}">
                  <a16:creationId xmlns:a16="http://schemas.microsoft.com/office/drawing/2014/main" id="{F1857246-8548-4401-A30E-A2FA64406CAC}"/>
                </a:ext>
              </a:extLst>
            </p:cNvPr>
            <p:cNvSpPr/>
            <p:nvPr/>
          </p:nvSpPr>
          <p:spPr>
            <a:xfrm>
              <a:off x="643347" y="1478642"/>
              <a:ext cx="166256" cy="9571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1">
                    <a:lumMod val="75000"/>
                  </a:schemeClr>
                </a:solidFill>
              </a:endParaRPr>
            </a:p>
          </p:txBody>
        </p:sp>
        <p:cxnSp>
          <p:nvCxnSpPr>
            <p:cNvPr id="24" name="直线连接符 20">
              <a:extLst>
                <a:ext uri="{FF2B5EF4-FFF2-40B4-BE49-F238E27FC236}">
                  <a16:creationId xmlns:a16="http://schemas.microsoft.com/office/drawing/2014/main" id="{43307C97-FCEF-4435-9E2F-4024D9B2B697}"/>
                </a:ext>
              </a:extLst>
            </p:cNvPr>
            <p:cNvCxnSpPr>
              <a:cxnSpLocks/>
            </p:cNvCxnSpPr>
            <p:nvPr/>
          </p:nvCxnSpPr>
          <p:spPr>
            <a:xfrm flipV="1">
              <a:off x="726486" y="959102"/>
              <a:ext cx="2" cy="53584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5" name="组合 3">
            <a:extLst>
              <a:ext uri="{FF2B5EF4-FFF2-40B4-BE49-F238E27FC236}">
                <a16:creationId xmlns:a16="http://schemas.microsoft.com/office/drawing/2014/main" id="{883EBFC2-4864-440F-8A16-77EEF6659E84}"/>
              </a:ext>
            </a:extLst>
          </p:cNvPr>
          <p:cNvGrpSpPr/>
          <p:nvPr/>
        </p:nvGrpSpPr>
        <p:grpSpPr>
          <a:xfrm rot="16200000">
            <a:off x="597227" y="1920384"/>
            <a:ext cx="101680" cy="620022"/>
            <a:chOff x="643347" y="959102"/>
            <a:chExt cx="166256" cy="615253"/>
          </a:xfrm>
        </p:grpSpPr>
        <p:sp>
          <p:nvSpPr>
            <p:cNvPr id="26" name="椭圆 18">
              <a:extLst>
                <a:ext uri="{FF2B5EF4-FFF2-40B4-BE49-F238E27FC236}">
                  <a16:creationId xmlns:a16="http://schemas.microsoft.com/office/drawing/2014/main" id="{25625BC1-F1B7-4DC3-BDED-DD6A5759CE4B}"/>
                </a:ext>
              </a:extLst>
            </p:cNvPr>
            <p:cNvSpPr/>
            <p:nvPr/>
          </p:nvSpPr>
          <p:spPr>
            <a:xfrm>
              <a:off x="643347" y="1478642"/>
              <a:ext cx="166256" cy="9571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1">
                    <a:lumMod val="75000"/>
                  </a:schemeClr>
                </a:solidFill>
              </a:endParaRPr>
            </a:p>
          </p:txBody>
        </p:sp>
        <p:cxnSp>
          <p:nvCxnSpPr>
            <p:cNvPr id="27" name="直线连接符 20">
              <a:extLst>
                <a:ext uri="{FF2B5EF4-FFF2-40B4-BE49-F238E27FC236}">
                  <a16:creationId xmlns:a16="http://schemas.microsoft.com/office/drawing/2014/main" id="{6A6F29B2-7CCD-4DF9-AD9A-4D51E6C4CD01}"/>
                </a:ext>
              </a:extLst>
            </p:cNvPr>
            <p:cNvCxnSpPr>
              <a:cxnSpLocks/>
            </p:cNvCxnSpPr>
            <p:nvPr/>
          </p:nvCxnSpPr>
          <p:spPr>
            <a:xfrm flipV="1">
              <a:off x="726486" y="959102"/>
              <a:ext cx="2" cy="53584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组合 3">
            <a:extLst>
              <a:ext uri="{FF2B5EF4-FFF2-40B4-BE49-F238E27FC236}">
                <a16:creationId xmlns:a16="http://schemas.microsoft.com/office/drawing/2014/main" id="{4127DABD-5D24-4FA2-B7C1-0063888BD452}"/>
              </a:ext>
            </a:extLst>
          </p:cNvPr>
          <p:cNvGrpSpPr/>
          <p:nvPr/>
        </p:nvGrpSpPr>
        <p:grpSpPr>
          <a:xfrm rot="16200000">
            <a:off x="608281" y="2618681"/>
            <a:ext cx="101680" cy="620022"/>
            <a:chOff x="643347" y="959102"/>
            <a:chExt cx="166256" cy="615253"/>
          </a:xfrm>
        </p:grpSpPr>
        <p:sp>
          <p:nvSpPr>
            <p:cNvPr id="29" name="椭圆 18">
              <a:extLst>
                <a:ext uri="{FF2B5EF4-FFF2-40B4-BE49-F238E27FC236}">
                  <a16:creationId xmlns:a16="http://schemas.microsoft.com/office/drawing/2014/main" id="{D2683FEA-D765-496A-BE16-5633E71B85E1}"/>
                </a:ext>
              </a:extLst>
            </p:cNvPr>
            <p:cNvSpPr/>
            <p:nvPr/>
          </p:nvSpPr>
          <p:spPr>
            <a:xfrm>
              <a:off x="643347" y="1478642"/>
              <a:ext cx="166256" cy="9571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1">
                    <a:lumMod val="75000"/>
                  </a:schemeClr>
                </a:solidFill>
              </a:endParaRPr>
            </a:p>
          </p:txBody>
        </p:sp>
        <p:cxnSp>
          <p:nvCxnSpPr>
            <p:cNvPr id="30" name="直线连接符 20">
              <a:extLst>
                <a:ext uri="{FF2B5EF4-FFF2-40B4-BE49-F238E27FC236}">
                  <a16:creationId xmlns:a16="http://schemas.microsoft.com/office/drawing/2014/main" id="{618A16F5-7B36-4539-B432-5EAA2436AE77}"/>
                </a:ext>
              </a:extLst>
            </p:cNvPr>
            <p:cNvCxnSpPr>
              <a:cxnSpLocks/>
            </p:cNvCxnSpPr>
            <p:nvPr/>
          </p:nvCxnSpPr>
          <p:spPr>
            <a:xfrm flipV="1">
              <a:off x="726486" y="959102"/>
              <a:ext cx="2" cy="53584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1" name="组合 3">
            <a:extLst>
              <a:ext uri="{FF2B5EF4-FFF2-40B4-BE49-F238E27FC236}">
                <a16:creationId xmlns:a16="http://schemas.microsoft.com/office/drawing/2014/main" id="{1F8F6956-BA7D-458F-AA27-70847E8C2968}"/>
              </a:ext>
            </a:extLst>
          </p:cNvPr>
          <p:cNvGrpSpPr/>
          <p:nvPr/>
        </p:nvGrpSpPr>
        <p:grpSpPr>
          <a:xfrm rot="16200000">
            <a:off x="614957" y="3424414"/>
            <a:ext cx="101680" cy="620022"/>
            <a:chOff x="643347" y="959102"/>
            <a:chExt cx="166256" cy="615253"/>
          </a:xfrm>
        </p:grpSpPr>
        <p:sp>
          <p:nvSpPr>
            <p:cNvPr id="32" name="椭圆 18">
              <a:extLst>
                <a:ext uri="{FF2B5EF4-FFF2-40B4-BE49-F238E27FC236}">
                  <a16:creationId xmlns:a16="http://schemas.microsoft.com/office/drawing/2014/main" id="{7862D6CE-423D-4CE0-9150-C7520C829B7C}"/>
                </a:ext>
              </a:extLst>
            </p:cNvPr>
            <p:cNvSpPr/>
            <p:nvPr/>
          </p:nvSpPr>
          <p:spPr>
            <a:xfrm>
              <a:off x="643347" y="1478642"/>
              <a:ext cx="166256" cy="9571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1">
                    <a:lumMod val="75000"/>
                  </a:schemeClr>
                </a:solidFill>
              </a:endParaRPr>
            </a:p>
          </p:txBody>
        </p:sp>
        <p:cxnSp>
          <p:nvCxnSpPr>
            <p:cNvPr id="33" name="直线连接符 20">
              <a:extLst>
                <a:ext uri="{FF2B5EF4-FFF2-40B4-BE49-F238E27FC236}">
                  <a16:creationId xmlns:a16="http://schemas.microsoft.com/office/drawing/2014/main" id="{F53457FA-5C73-4FA6-87B1-3BE88FB6BE1B}"/>
                </a:ext>
              </a:extLst>
            </p:cNvPr>
            <p:cNvCxnSpPr>
              <a:cxnSpLocks/>
            </p:cNvCxnSpPr>
            <p:nvPr/>
          </p:nvCxnSpPr>
          <p:spPr>
            <a:xfrm flipV="1">
              <a:off x="726486" y="959102"/>
              <a:ext cx="2" cy="53584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4" name="组合 3">
            <a:extLst>
              <a:ext uri="{FF2B5EF4-FFF2-40B4-BE49-F238E27FC236}">
                <a16:creationId xmlns:a16="http://schemas.microsoft.com/office/drawing/2014/main" id="{D1111840-6F5A-4ADC-A115-33A621EF4834}"/>
              </a:ext>
            </a:extLst>
          </p:cNvPr>
          <p:cNvGrpSpPr/>
          <p:nvPr/>
        </p:nvGrpSpPr>
        <p:grpSpPr>
          <a:xfrm rot="16200000">
            <a:off x="608281" y="4844533"/>
            <a:ext cx="101680" cy="620022"/>
            <a:chOff x="643347" y="959102"/>
            <a:chExt cx="166256" cy="615253"/>
          </a:xfrm>
        </p:grpSpPr>
        <p:sp>
          <p:nvSpPr>
            <p:cNvPr id="35" name="椭圆 18">
              <a:extLst>
                <a:ext uri="{FF2B5EF4-FFF2-40B4-BE49-F238E27FC236}">
                  <a16:creationId xmlns:a16="http://schemas.microsoft.com/office/drawing/2014/main" id="{A3A421B5-70B4-459A-8E84-EEC4DABAD07C}"/>
                </a:ext>
              </a:extLst>
            </p:cNvPr>
            <p:cNvSpPr/>
            <p:nvPr/>
          </p:nvSpPr>
          <p:spPr>
            <a:xfrm>
              <a:off x="643347" y="1478642"/>
              <a:ext cx="166256" cy="9571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1">
                    <a:lumMod val="75000"/>
                  </a:schemeClr>
                </a:solidFill>
              </a:endParaRPr>
            </a:p>
          </p:txBody>
        </p:sp>
        <p:cxnSp>
          <p:nvCxnSpPr>
            <p:cNvPr id="36" name="直线连接符 20">
              <a:extLst>
                <a:ext uri="{FF2B5EF4-FFF2-40B4-BE49-F238E27FC236}">
                  <a16:creationId xmlns:a16="http://schemas.microsoft.com/office/drawing/2014/main" id="{14BC5931-4DA2-4F6C-A783-77B72CFFA8EC}"/>
                </a:ext>
              </a:extLst>
            </p:cNvPr>
            <p:cNvCxnSpPr>
              <a:cxnSpLocks/>
            </p:cNvCxnSpPr>
            <p:nvPr/>
          </p:nvCxnSpPr>
          <p:spPr>
            <a:xfrm flipV="1">
              <a:off x="726486" y="959102"/>
              <a:ext cx="2" cy="53584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4" name="矩形 13">
            <a:extLst>
              <a:ext uri="{FF2B5EF4-FFF2-40B4-BE49-F238E27FC236}">
                <a16:creationId xmlns:a16="http://schemas.microsoft.com/office/drawing/2014/main" id="{F72626A8-09F6-4B0F-8ED4-16A1009D7118}"/>
              </a:ext>
            </a:extLst>
          </p:cNvPr>
          <p:cNvSpPr/>
          <p:nvPr/>
        </p:nvSpPr>
        <p:spPr>
          <a:xfrm>
            <a:off x="1018203" y="1153124"/>
            <a:ext cx="7893231" cy="923330"/>
          </a:xfrm>
          <a:prstGeom prst="rect">
            <a:avLst/>
          </a:prstGeom>
        </p:spPr>
        <p:txBody>
          <a:bodyPr wrap="square">
            <a:spAutoFit/>
          </a:bodyPr>
          <a:lstStyle/>
          <a:p>
            <a:r>
              <a:rPr lang="zh-TW" altLang="en-US" dirty="0">
                <a:solidFill>
                  <a:schemeClr val="accent5">
                    <a:lumMod val="50000"/>
                  </a:schemeClr>
                </a:solidFill>
              </a:rPr>
              <a:t>調閱</a:t>
            </a:r>
            <a:r>
              <a:rPr lang="zh-TW" altLang="zh-TW" dirty="0">
                <a:solidFill>
                  <a:schemeClr val="accent5">
                    <a:lumMod val="50000"/>
                  </a:schemeClr>
                </a:solidFill>
              </a:rPr>
              <a:t>行政院暨</a:t>
            </a:r>
            <a:r>
              <a:rPr lang="zh-TW" altLang="en-US" dirty="0">
                <a:solidFill>
                  <a:schemeClr val="accent5">
                    <a:lumMod val="50000"/>
                  </a:schemeClr>
                </a:solidFill>
              </a:rPr>
              <a:t>內政部、原民會、衛福部、經濟部、農委會、屏東縣政府、高雄市政府、臺南市政府、嘉義縣政府、雲林縣政府、南投縣政府、臺東縣政府等機關卷證資料</a:t>
            </a:r>
          </a:p>
        </p:txBody>
      </p:sp>
      <p:sp>
        <p:nvSpPr>
          <p:cNvPr id="37" name="矩形 36">
            <a:extLst>
              <a:ext uri="{FF2B5EF4-FFF2-40B4-BE49-F238E27FC236}">
                <a16:creationId xmlns:a16="http://schemas.microsoft.com/office/drawing/2014/main" id="{8294815D-2F78-46F0-BEF9-876971CF2B8C}"/>
              </a:ext>
            </a:extLst>
          </p:cNvPr>
          <p:cNvSpPr/>
          <p:nvPr/>
        </p:nvSpPr>
        <p:spPr>
          <a:xfrm>
            <a:off x="909851" y="3126457"/>
            <a:ext cx="8262664" cy="394660"/>
          </a:xfrm>
          <a:prstGeom prst="rect">
            <a:avLst/>
          </a:prstGeom>
        </p:spPr>
        <p:txBody>
          <a:bodyPr wrap="square">
            <a:spAutoFit/>
          </a:bodyPr>
          <a:lstStyle/>
          <a:p>
            <a:pPr marL="109728" lvl="1" indent="0">
              <a:lnSpc>
                <a:spcPct val="120000"/>
              </a:lnSpc>
              <a:buClr>
                <a:schemeClr val="tx1">
                  <a:lumMod val="90000"/>
                  <a:lumOff val="10000"/>
                </a:schemeClr>
              </a:buClr>
              <a:buNone/>
            </a:pPr>
            <a:r>
              <a:rPr lang="zh-TW" altLang="en-US" dirty="0">
                <a:solidFill>
                  <a:schemeClr val="accent5">
                    <a:lumMod val="50000"/>
                  </a:schemeClr>
                </a:solidFill>
              </a:rPr>
              <a:t>與屏東縣、高雄市、嘉義縣、臺東縣地方政府代表及永久屋居民座談</a:t>
            </a:r>
          </a:p>
        </p:txBody>
      </p:sp>
      <p:sp>
        <p:nvSpPr>
          <p:cNvPr id="38" name="矩形 37">
            <a:extLst>
              <a:ext uri="{FF2B5EF4-FFF2-40B4-BE49-F238E27FC236}">
                <a16:creationId xmlns:a16="http://schemas.microsoft.com/office/drawing/2014/main" id="{6D3E3F49-B9F8-4696-8E2D-1263491CCC30}"/>
              </a:ext>
            </a:extLst>
          </p:cNvPr>
          <p:cNvSpPr/>
          <p:nvPr/>
        </p:nvSpPr>
        <p:spPr>
          <a:xfrm>
            <a:off x="755576" y="5691968"/>
            <a:ext cx="5609549" cy="461858"/>
          </a:xfrm>
          <a:prstGeom prst="rect">
            <a:avLst/>
          </a:prstGeom>
        </p:spPr>
        <p:txBody>
          <a:bodyPr wrap="none">
            <a:spAutoFit/>
          </a:bodyPr>
          <a:lstStyle/>
          <a:p>
            <a:pPr marL="109728" lvl="1" indent="0">
              <a:lnSpc>
                <a:spcPct val="120000"/>
              </a:lnSpc>
              <a:buClr>
                <a:schemeClr val="tx1">
                  <a:lumMod val="90000"/>
                  <a:lumOff val="10000"/>
                </a:schemeClr>
              </a:buClr>
              <a:buNone/>
            </a:pPr>
            <a:r>
              <a:rPr lang="en-US" altLang="zh-TW" sz="2200" b="1" dirty="0"/>
              <a:t>【</a:t>
            </a:r>
            <a:r>
              <a:rPr lang="zh-TW" altLang="en-US" sz="2200" b="1" dirty="0"/>
              <a:t>永久屋援建團體座談</a:t>
            </a:r>
            <a:r>
              <a:rPr lang="en-US" altLang="zh-TW" sz="2200" b="1" dirty="0"/>
              <a:t>】111.1.27</a:t>
            </a:r>
            <a:r>
              <a:rPr lang="zh-TW" altLang="en-US" sz="2200" b="1" dirty="0"/>
              <a:t>，</a:t>
            </a:r>
            <a:r>
              <a:rPr lang="en-US" altLang="zh-TW" sz="2200" b="1" dirty="0"/>
              <a:t>1</a:t>
            </a:r>
            <a:r>
              <a:rPr lang="zh-TW" altLang="en-US" sz="2200" b="1" dirty="0"/>
              <a:t>場次</a:t>
            </a:r>
            <a:endParaRPr lang="en-US" altLang="zh-TW" sz="2200" dirty="0"/>
          </a:p>
        </p:txBody>
      </p:sp>
      <p:grpSp>
        <p:nvGrpSpPr>
          <p:cNvPr id="39" name="组合 3">
            <a:extLst>
              <a:ext uri="{FF2B5EF4-FFF2-40B4-BE49-F238E27FC236}">
                <a16:creationId xmlns:a16="http://schemas.microsoft.com/office/drawing/2014/main" id="{C9B6569E-017A-4776-B775-6F195E8E744E}"/>
              </a:ext>
            </a:extLst>
          </p:cNvPr>
          <p:cNvGrpSpPr/>
          <p:nvPr/>
        </p:nvGrpSpPr>
        <p:grpSpPr>
          <a:xfrm rot="16200000">
            <a:off x="614957" y="5641489"/>
            <a:ext cx="101680" cy="620022"/>
            <a:chOff x="643347" y="959102"/>
            <a:chExt cx="166256" cy="615253"/>
          </a:xfrm>
        </p:grpSpPr>
        <p:sp>
          <p:nvSpPr>
            <p:cNvPr id="40" name="椭圆 18">
              <a:extLst>
                <a:ext uri="{FF2B5EF4-FFF2-40B4-BE49-F238E27FC236}">
                  <a16:creationId xmlns:a16="http://schemas.microsoft.com/office/drawing/2014/main" id="{CC3F08F7-529B-4385-9087-D4BFB4D7E068}"/>
                </a:ext>
              </a:extLst>
            </p:cNvPr>
            <p:cNvSpPr/>
            <p:nvPr/>
          </p:nvSpPr>
          <p:spPr>
            <a:xfrm>
              <a:off x="643347" y="1478642"/>
              <a:ext cx="166256" cy="9571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1">
                    <a:lumMod val="75000"/>
                  </a:schemeClr>
                </a:solidFill>
              </a:endParaRPr>
            </a:p>
          </p:txBody>
        </p:sp>
        <p:cxnSp>
          <p:nvCxnSpPr>
            <p:cNvPr id="41" name="直线连接符 20">
              <a:extLst>
                <a:ext uri="{FF2B5EF4-FFF2-40B4-BE49-F238E27FC236}">
                  <a16:creationId xmlns:a16="http://schemas.microsoft.com/office/drawing/2014/main" id="{86D91519-6386-4FD4-AA7F-7AB744899C25}"/>
                </a:ext>
              </a:extLst>
            </p:cNvPr>
            <p:cNvCxnSpPr>
              <a:cxnSpLocks/>
            </p:cNvCxnSpPr>
            <p:nvPr/>
          </p:nvCxnSpPr>
          <p:spPr>
            <a:xfrm flipV="1">
              <a:off x="726486" y="959102"/>
              <a:ext cx="2" cy="53584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6" name="矩形 45">
            <a:extLst>
              <a:ext uri="{FF2B5EF4-FFF2-40B4-BE49-F238E27FC236}">
                <a16:creationId xmlns:a16="http://schemas.microsoft.com/office/drawing/2014/main" id="{0C9EE79D-7C53-4C9E-87C9-F45F90C8FEDB}"/>
              </a:ext>
            </a:extLst>
          </p:cNvPr>
          <p:cNvSpPr/>
          <p:nvPr/>
        </p:nvSpPr>
        <p:spPr>
          <a:xfrm>
            <a:off x="958079" y="6086628"/>
            <a:ext cx="9190847" cy="394660"/>
          </a:xfrm>
          <a:prstGeom prst="rect">
            <a:avLst/>
          </a:prstGeom>
        </p:spPr>
        <p:txBody>
          <a:bodyPr wrap="square">
            <a:spAutoFit/>
          </a:bodyPr>
          <a:lstStyle/>
          <a:p>
            <a:pPr marL="109728" lvl="1" indent="0">
              <a:lnSpc>
                <a:spcPct val="120000"/>
              </a:lnSpc>
              <a:buClr>
                <a:schemeClr val="tx1">
                  <a:lumMod val="90000"/>
                  <a:lumOff val="10000"/>
                </a:schemeClr>
              </a:buClr>
              <a:buNone/>
            </a:pPr>
            <a:r>
              <a:rPr lang="zh-TW" altLang="en-US" dirty="0">
                <a:solidFill>
                  <a:schemeClr val="accent5">
                    <a:lumMod val="50000"/>
                  </a:schemeClr>
                </a:solidFill>
              </a:rPr>
              <a:t>約請紅十字會、世界展望會、慈濟基金會相關代表座談</a:t>
            </a:r>
            <a:endParaRPr lang="en-US" altLang="zh-TW" dirty="0">
              <a:solidFill>
                <a:schemeClr val="accent5">
                  <a:lumMod val="50000"/>
                </a:schemeClr>
              </a:solidFill>
            </a:endParaRPr>
          </a:p>
        </p:txBody>
      </p:sp>
      <p:sp>
        <p:nvSpPr>
          <p:cNvPr id="42" name="矩形 41">
            <a:extLst>
              <a:ext uri="{FF2B5EF4-FFF2-40B4-BE49-F238E27FC236}">
                <a16:creationId xmlns:a16="http://schemas.microsoft.com/office/drawing/2014/main" id="{9A670634-D758-40F4-8B7A-E6B687B84451}"/>
              </a:ext>
            </a:extLst>
          </p:cNvPr>
          <p:cNvSpPr/>
          <p:nvPr/>
        </p:nvSpPr>
        <p:spPr>
          <a:xfrm>
            <a:off x="920905" y="3875368"/>
            <a:ext cx="7911255" cy="1059457"/>
          </a:xfrm>
          <a:prstGeom prst="rect">
            <a:avLst/>
          </a:prstGeom>
        </p:spPr>
        <p:txBody>
          <a:bodyPr wrap="square">
            <a:spAutoFit/>
          </a:bodyPr>
          <a:lstStyle/>
          <a:p>
            <a:pPr marL="109728" lvl="1" indent="0">
              <a:lnSpc>
                <a:spcPct val="120000"/>
              </a:lnSpc>
              <a:buClr>
                <a:schemeClr val="tx1">
                  <a:lumMod val="90000"/>
                  <a:lumOff val="10000"/>
                </a:schemeClr>
              </a:buClr>
              <a:buNone/>
            </a:pPr>
            <a:r>
              <a:rPr lang="zh-TW" altLang="en-US" dirty="0">
                <a:solidFill>
                  <a:schemeClr val="accent5">
                    <a:lumMod val="50000"/>
                  </a:schemeClr>
                </a:solidFill>
              </a:rPr>
              <a:t>謝志誠教授、台邦．撒沙勒教授、林慧年副教授、黃智慧助理研究員、賑災基金會陳宗良副執行長、臺灣省土木技師公會嘉義辦事處黃敏修處長、嘉義縣紅十字會陳宏基會長、</a:t>
            </a:r>
            <a:r>
              <a:rPr lang="zh-TW" altLang="zh-TW" dirty="0">
                <a:solidFill>
                  <a:schemeClr val="accent5">
                    <a:lumMod val="50000"/>
                  </a:schemeClr>
                </a:solidFill>
              </a:rPr>
              <a:t>世界展望會楊天華專員、王昶評督導</a:t>
            </a:r>
            <a:endParaRPr lang="zh-TW" altLang="en-US" dirty="0">
              <a:solidFill>
                <a:schemeClr val="accent5">
                  <a:lumMod val="50000"/>
                </a:schemeClr>
              </a:solidFill>
            </a:endParaRPr>
          </a:p>
        </p:txBody>
      </p:sp>
      <p:sp>
        <p:nvSpPr>
          <p:cNvPr id="43" name="矩形 42">
            <a:extLst>
              <a:ext uri="{FF2B5EF4-FFF2-40B4-BE49-F238E27FC236}">
                <a16:creationId xmlns:a16="http://schemas.microsoft.com/office/drawing/2014/main" id="{B6463904-B405-4F1C-B556-DCD717E17ADF}"/>
              </a:ext>
            </a:extLst>
          </p:cNvPr>
          <p:cNvSpPr/>
          <p:nvPr/>
        </p:nvSpPr>
        <p:spPr>
          <a:xfrm>
            <a:off x="920905" y="5310216"/>
            <a:ext cx="8262664" cy="394660"/>
          </a:xfrm>
          <a:prstGeom prst="rect">
            <a:avLst/>
          </a:prstGeom>
        </p:spPr>
        <p:txBody>
          <a:bodyPr wrap="square">
            <a:spAutoFit/>
          </a:bodyPr>
          <a:lstStyle/>
          <a:p>
            <a:pPr marL="109728" lvl="1" indent="0">
              <a:lnSpc>
                <a:spcPct val="120000"/>
              </a:lnSpc>
              <a:buClr>
                <a:schemeClr val="tx1">
                  <a:lumMod val="90000"/>
                  <a:lumOff val="10000"/>
                </a:schemeClr>
              </a:buClr>
              <a:buNone/>
            </a:pPr>
            <a:r>
              <a:rPr lang="zh-TW" altLang="en-US" dirty="0">
                <a:solidFill>
                  <a:schemeClr val="accent5">
                    <a:lumMod val="50000"/>
                  </a:schemeClr>
                </a:solidFill>
              </a:rPr>
              <a:t>約請行政院、內政部、衛福部、原民會等主管人員到院說明</a:t>
            </a:r>
          </a:p>
        </p:txBody>
      </p:sp>
    </p:spTree>
    <p:extLst>
      <p:ext uri="{BB962C8B-B14F-4D97-AF65-F5344CB8AC3E}">
        <p14:creationId xmlns:p14="http://schemas.microsoft.com/office/powerpoint/2010/main" val="886795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BBCC98CE-D006-426E-9EA5-93F3C80570DB}"/>
              </a:ext>
            </a:extLst>
          </p:cNvPr>
          <p:cNvSpPr>
            <a:spLocks noGrp="1"/>
          </p:cNvSpPr>
          <p:nvPr>
            <p:ph type="title"/>
          </p:nvPr>
        </p:nvSpPr>
        <p:spPr>
          <a:xfrm>
            <a:off x="950976" y="2348880"/>
            <a:ext cx="7772400" cy="1609344"/>
          </a:xfrm>
        </p:spPr>
        <p:txBody>
          <a:bodyPr>
            <a:normAutofit/>
          </a:bodyPr>
          <a:lstStyle/>
          <a:p>
            <a:pPr algn="ctr"/>
            <a:r>
              <a:rPr lang="zh-TW" altLang="en-US" sz="6000" dirty="0"/>
              <a:t>簡報結束</a:t>
            </a:r>
          </a:p>
        </p:txBody>
      </p:sp>
      <p:sp>
        <p:nvSpPr>
          <p:cNvPr id="4" name="投影片編號版面配置區 3">
            <a:extLst>
              <a:ext uri="{FF2B5EF4-FFF2-40B4-BE49-F238E27FC236}">
                <a16:creationId xmlns:a16="http://schemas.microsoft.com/office/drawing/2014/main" id="{08093124-C6E5-46E3-9E81-AD35852B888C}"/>
              </a:ext>
            </a:extLst>
          </p:cNvPr>
          <p:cNvSpPr>
            <a:spLocks noGrp="1"/>
          </p:cNvSpPr>
          <p:nvPr>
            <p:ph type="sldNum" sz="quarter" idx="12"/>
          </p:nvPr>
        </p:nvSpPr>
        <p:spPr/>
        <p:txBody>
          <a:bodyPr/>
          <a:lstStyle/>
          <a:p>
            <a:fld id="{DAB0CF34-FCBB-426F-8D6D-11730FD303CE}" type="slidenum">
              <a:rPr lang="zh-TW" altLang="en-US" smtClean="0"/>
              <a:pPr/>
              <a:t>50</a:t>
            </a:fld>
            <a:endParaRPr lang="zh-TW" altLang="en-US"/>
          </a:p>
        </p:txBody>
      </p:sp>
    </p:spTree>
    <p:extLst>
      <p:ext uri="{BB962C8B-B14F-4D97-AF65-F5344CB8AC3E}">
        <p14:creationId xmlns:p14="http://schemas.microsoft.com/office/powerpoint/2010/main" val="282535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AB0CF34-FCBB-426F-8D6D-11730FD303CE}" type="slidenum">
              <a:rPr lang="zh-TW" altLang="en-US" smtClean="0"/>
              <a:pPr/>
              <a:t>6</a:t>
            </a:fld>
            <a:endParaRPr lang="zh-TW" altLang="en-US"/>
          </a:p>
        </p:txBody>
      </p:sp>
      <p:graphicFrame>
        <p:nvGraphicFramePr>
          <p:cNvPr id="5" name="資料庫圖表 4"/>
          <p:cNvGraphicFramePr/>
          <p:nvPr>
            <p:extLst>
              <p:ext uri="{D42A27DB-BD31-4B8C-83A1-F6EECF244321}">
                <p14:modId xmlns:p14="http://schemas.microsoft.com/office/powerpoint/2010/main" val="124977932"/>
              </p:ext>
            </p:extLst>
          </p:nvPr>
        </p:nvGraphicFramePr>
        <p:xfrm>
          <a:off x="-252536" y="580054"/>
          <a:ext cx="10585176" cy="6161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標題 2"/>
          <p:cNvSpPr txBox="1">
            <a:spLocks/>
          </p:cNvSpPr>
          <p:nvPr/>
        </p:nvSpPr>
        <p:spPr>
          <a:xfrm>
            <a:off x="759132" y="16818"/>
            <a:ext cx="6189132" cy="767375"/>
          </a:xfrm>
          <a:prstGeom prst="rect">
            <a:avLst/>
          </a:prstGeo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zh-TW" altLang="en-US" sz="4200" b="1" dirty="0">
                <a:ea typeface="微軟正黑體" panose="020B0604030504040204" pitchFamily="34" charset="-120"/>
                <a:cs typeface="Times New Roman" panose="02020603050405020304" pitchFamily="18" charset="0"/>
              </a:rPr>
              <a:t>本案調查發現與意見重點</a:t>
            </a:r>
          </a:p>
        </p:txBody>
      </p:sp>
      <p:pic>
        <p:nvPicPr>
          <p:cNvPr id="6" name="圖片 5">
            <a:extLst>
              <a:ext uri="{FF2B5EF4-FFF2-40B4-BE49-F238E27FC236}">
                <a16:creationId xmlns:a16="http://schemas.microsoft.com/office/drawing/2014/main" id="{06BE9E84-86B2-4636-85F4-7A700B84B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pic>
        <p:nvPicPr>
          <p:cNvPr id="2" name="圖片 1">
            <a:extLst>
              <a:ext uri="{FF2B5EF4-FFF2-40B4-BE49-F238E27FC236}">
                <a16:creationId xmlns:a16="http://schemas.microsoft.com/office/drawing/2014/main" id="{60704E30-91A7-4DCC-AC48-1F70A3EEBDF6}"/>
              </a:ext>
            </a:extLst>
          </p:cNvPr>
          <p:cNvPicPr>
            <a:picLocks noChangeAspect="1"/>
          </p:cNvPicPr>
          <p:nvPr/>
        </p:nvPicPr>
        <p:blipFill>
          <a:blip r:embed="rId8"/>
          <a:stretch>
            <a:fillRect/>
          </a:stretch>
        </p:blipFill>
        <p:spPr>
          <a:xfrm>
            <a:off x="2411761" y="840282"/>
            <a:ext cx="1803760" cy="2156670"/>
          </a:xfrm>
          <a:prstGeom prst="rect">
            <a:avLst/>
          </a:prstGeom>
        </p:spPr>
      </p:pic>
      <p:pic>
        <p:nvPicPr>
          <p:cNvPr id="3" name="圖片 2">
            <a:extLst>
              <a:ext uri="{FF2B5EF4-FFF2-40B4-BE49-F238E27FC236}">
                <a16:creationId xmlns:a16="http://schemas.microsoft.com/office/drawing/2014/main" id="{7B45CDDA-D1D6-422D-9A1F-D939BBBC1666}"/>
              </a:ext>
            </a:extLst>
          </p:cNvPr>
          <p:cNvPicPr>
            <a:picLocks noChangeAspect="1"/>
          </p:cNvPicPr>
          <p:nvPr/>
        </p:nvPicPr>
        <p:blipFill>
          <a:blip r:embed="rId9"/>
          <a:stretch>
            <a:fillRect/>
          </a:stretch>
        </p:blipFill>
        <p:spPr>
          <a:xfrm>
            <a:off x="179511" y="840282"/>
            <a:ext cx="2167200" cy="1228340"/>
          </a:xfrm>
          <a:prstGeom prst="rect">
            <a:avLst/>
          </a:prstGeom>
        </p:spPr>
      </p:pic>
      <p:pic>
        <p:nvPicPr>
          <p:cNvPr id="8" name="圖片 7">
            <a:extLst>
              <a:ext uri="{FF2B5EF4-FFF2-40B4-BE49-F238E27FC236}">
                <a16:creationId xmlns:a16="http://schemas.microsoft.com/office/drawing/2014/main" id="{970143A8-6444-4F64-B4BB-2149A18BA81A}"/>
              </a:ext>
            </a:extLst>
          </p:cNvPr>
          <p:cNvPicPr>
            <a:picLocks noChangeAspect="1"/>
          </p:cNvPicPr>
          <p:nvPr/>
        </p:nvPicPr>
        <p:blipFill>
          <a:blip r:embed="rId10"/>
          <a:stretch>
            <a:fillRect/>
          </a:stretch>
        </p:blipFill>
        <p:spPr>
          <a:xfrm>
            <a:off x="164437" y="2247423"/>
            <a:ext cx="2167998" cy="1220966"/>
          </a:xfrm>
          <a:prstGeom prst="rect">
            <a:avLst/>
          </a:prstGeom>
        </p:spPr>
      </p:pic>
      <p:pic>
        <p:nvPicPr>
          <p:cNvPr id="9" name="圖片 8">
            <a:extLst>
              <a:ext uri="{FF2B5EF4-FFF2-40B4-BE49-F238E27FC236}">
                <a16:creationId xmlns:a16="http://schemas.microsoft.com/office/drawing/2014/main" id="{969BF4ED-08A8-4CD1-899B-2154AC611745}"/>
              </a:ext>
            </a:extLst>
          </p:cNvPr>
          <p:cNvPicPr>
            <a:picLocks noChangeAspect="1"/>
          </p:cNvPicPr>
          <p:nvPr/>
        </p:nvPicPr>
        <p:blipFill>
          <a:blip r:embed="rId11"/>
          <a:stretch>
            <a:fillRect/>
          </a:stretch>
        </p:blipFill>
        <p:spPr>
          <a:xfrm>
            <a:off x="165235" y="3673537"/>
            <a:ext cx="2167200" cy="1220517"/>
          </a:xfrm>
          <a:prstGeom prst="rect">
            <a:avLst/>
          </a:prstGeom>
        </p:spPr>
      </p:pic>
      <p:pic>
        <p:nvPicPr>
          <p:cNvPr id="10" name="圖片 9">
            <a:extLst>
              <a:ext uri="{FF2B5EF4-FFF2-40B4-BE49-F238E27FC236}">
                <a16:creationId xmlns:a16="http://schemas.microsoft.com/office/drawing/2014/main" id="{1E56FBE2-5B8D-463E-9999-B60F41B057FB}"/>
              </a:ext>
            </a:extLst>
          </p:cNvPr>
          <p:cNvPicPr>
            <a:picLocks noChangeAspect="1"/>
          </p:cNvPicPr>
          <p:nvPr/>
        </p:nvPicPr>
        <p:blipFill>
          <a:blip r:embed="rId12"/>
          <a:stretch>
            <a:fillRect/>
          </a:stretch>
        </p:blipFill>
        <p:spPr>
          <a:xfrm>
            <a:off x="170782" y="5138591"/>
            <a:ext cx="2167200" cy="1220517"/>
          </a:xfrm>
          <a:prstGeom prst="rect">
            <a:avLst/>
          </a:prstGeom>
        </p:spPr>
      </p:pic>
      <p:pic>
        <p:nvPicPr>
          <p:cNvPr id="11" name="圖片 10">
            <a:extLst>
              <a:ext uri="{FF2B5EF4-FFF2-40B4-BE49-F238E27FC236}">
                <a16:creationId xmlns:a16="http://schemas.microsoft.com/office/drawing/2014/main" id="{9C2FB0BF-47B7-4C7B-9C61-56D1F7E61847}"/>
              </a:ext>
            </a:extLst>
          </p:cNvPr>
          <p:cNvPicPr>
            <a:picLocks noChangeAspect="1"/>
          </p:cNvPicPr>
          <p:nvPr/>
        </p:nvPicPr>
        <p:blipFill>
          <a:blip r:embed="rId13"/>
          <a:stretch>
            <a:fillRect/>
          </a:stretch>
        </p:blipFill>
        <p:spPr>
          <a:xfrm>
            <a:off x="6264187" y="829579"/>
            <a:ext cx="2638800" cy="1486111"/>
          </a:xfrm>
          <a:prstGeom prst="rect">
            <a:avLst/>
          </a:prstGeom>
        </p:spPr>
      </p:pic>
      <p:pic>
        <p:nvPicPr>
          <p:cNvPr id="12" name="圖片 11">
            <a:extLst>
              <a:ext uri="{FF2B5EF4-FFF2-40B4-BE49-F238E27FC236}">
                <a16:creationId xmlns:a16="http://schemas.microsoft.com/office/drawing/2014/main" id="{93D0E611-26A8-4E65-BB9D-5BE1522A8B36}"/>
              </a:ext>
            </a:extLst>
          </p:cNvPr>
          <p:cNvPicPr>
            <a:picLocks noChangeAspect="1"/>
          </p:cNvPicPr>
          <p:nvPr/>
        </p:nvPicPr>
        <p:blipFill>
          <a:blip r:embed="rId14"/>
          <a:stretch>
            <a:fillRect/>
          </a:stretch>
        </p:blipFill>
        <p:spPr>
          <a:xfrm>
            <a:off x="4390280" y="848105"/>
            <a:ext cx="1674000" cy="942758"/>
          </a:xfrm>
          <a:prstGeom prst="rect">
            <a:avLst/>
          </a:prstGeom>
        </p:spPr>
      </p:pic>
      <p:pic>
        <p:nvPicPr>
          <p:cNvPr id="13" name="圖片 12">
            <a:extLst>
              <a:ext uri="{FF2B5EF4-FFF2-40B4-BE49-F238E27FC236}">
                <a16:creationId xmlns:a16="http://schemas.microsoft.com/office/drawing/2014/main" id="{85502E3A-6208-4604-9C0C-06B248C295E4}"/>
              </a:ext>
            </a:extLst>
          </p:cNvPr>
          <p:cNvPicPr>
            <a:picLocks noChangeAspect="1"/>
          </p:cNvPicPr>
          <p:nvPr/>
        </p:nvPicPr>
        <p:blipFill>
          <a:blip r:embed="rId15"/>
          <a:stretch>
            <a:fillRect/>
          </a:stretch>
        </p:blipFill>
        <p:spPr>
          <a:xfrm>
            <a:off x="6264185" y="2603590"/>
            <a:ext cx="2638095" cy="1485714"/>
          </a:xfrm>
          <a:prstGeom prst="rect">
            <a:avLst/>
          </a:prstGeom>
        </p:spPr>
      </p:pic>
      <p:pic>
        <p:nvPicPr>
          <p:cNvPr id="14" name="圖片 13">
            <a:extLst>
              <a:ext uri="{FF2B5EF4-FFF2-40B4-BE49-F238E27FC236}">
                <a16:creationId xmlns:a16="http://schemas.microsoft.com/office/drawing/2014/main" id="{CC391852-4F31-4DBA-A86B-6B1F2CAD6EDE}"/>
              </a:ext>
            </a:extLst>
          </p:cNvPr>
          <p:cNvPicPr>
            <a:picLocks noChangeAspect="1"/>
          </p:cNvPicPr>
          <p:nvPr/>
        </p:nvPicPr>
        <p:blipFill>
          <a:blip r:embed="rId16"/>
          <a:stretch>
            <a:fillRect/>
          </a:stretch>
        </p:blipFill>
        <p:spPr>
          <a:xfrm>
            <a:off x="6264185" y="4377204"/>
            <a:ext cx="2638095" cy="1485714"/>
          </a:xfrm>
          <a:prstGeom prst="rect">
            <a:avLst/>
          </a:prstGeom>
        </p:spPr>
      </p:pic>
      <p:pic>
        <p:nvPicPr>
          <p:cNvPr id="15" name="圖片 14">
            <a:extLst>
              <a:ext uri="{FF2B5EF4-FFF2-40B4-BE49-F238E27FC236}">
                <a16:creationId xmlns:a16="http://schemas.microsoft.com/office/drawing/2014/main" id="{3FF2CAAD-BE76-49FD-A870-2A456430A822}"/>
              </a:ext>
            </a:extLst>
          </p:cNvPr>
          <p:cNvPicPr>
            <a:picLocks noChangeAspect="1"/>
          </p:cNvPicPr>
          <p:nvPr/>
        </p:nvPicPr>
        <p:blipFill>
          <a:blip r:embed="rId17"/>
          <a:stretch>
            <a:fillRect/>
          </a:stretch>
        </p:blipFill>
        <p:spPr>
          <a:xfrm>
            <a:off x="4390280" y="2009816"/>
            <a:ext cx="1675526" cy="943617"/>
          </a:xfrm>
          <a:prstGeom prst="rect">
            <a:avLst/>
          </a:prstGeom>
        </p:spPr>
      </p:pic>
    </p:spTree>
    <p:extLst>
      <p:ext uri="{BB962C8B-B14F-4D97-AF65-F5344CB8AC3E}">
        <p14:creationId xmlns:p14="http://schemas.microsoft.com/office/powerpoint/2010/main" val="370779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639A5F-CAFD-4D8D-9781-388342AFDBAD}"/>
              </a:ext>
            </a:extLst>
          </p:cNvPr>
          <p:cNvSpPr>
            <a:spLocks noGrp="1"/>
          </p:cNvSpPr>
          <p:nvPr>
            <p:ph type="title"/>
          </p:nvPr>
        </p:nvSpPr>
        <p:spPr>
          <a:xfrm>
            <a:off x="410957" y="392079"/>
            <a:ext cx="8637646" cy="1609344"/>
          </a:xfrm>
        </p:spPr>
        <p:txBody>
          <a:bodyPr>
            <a:normAutofit/>
          </a:bodyPr>
          <a:lstStyle/>
          <a:p>
            <a:r>
              <a:rPr lang="zh-TW" altLang="en-US" sz="3600" dirty="0">
                <a:solidFill>
                  <a:srgbClr val="FF0000"/>
                </a:solidFill>
              </a:rPr>
              <a:t>一、原居地複勘作業與原住民返鄉權利</a:t>
            </a:r>
          </a:p>
        </p:txBody>
      </p:sp>
      <p:sp>
        <p:nvSpPr>
          <p:cNvPr id="3" name="內容版面配置區 2">
            <a:extLst>
              <a:ext uri="{FF2B5EF4-FFF2-40B4-BE49-F238E27FC236}">
                <a16:creationId xmlns:a16="http://schemas.microsoft.com/office/drawing/2014/main" id="{426A7D5A-1A16-4609-AB48-02D4DD8AE88E}"/>
              </a:ext>
            </a:extLst>
          </p:cNvPr>
          <p:cNvSpPr>
            <a:spLocks noGrp="1"/>
          </p:cNvSpPr>
          <p:nvPr>
            <p:ph idx="1"/>
          </p:nvPr>
        </p:nvSpPr>
        <p:spPr>
          <a:xfrm>
            <a:off x="685800" y="5589240"/>
            <a:ext cx="7772400" cy="582960"/>
          </a:xfrm>
        </p:spPr>
        <p:txBody>
          <a:bodyPr/>
          <a:lstStyle/>
          <a:p>
            <a:r>
              <a:rPr lang="en-US" altLang="zh-TW" dirty="0"/>
              <a:t>110/2/24</a:t>
            </a:r>
            <a:r>
              <a:rPr lang="zh-TW" altLang="en-US" dirty="0"/>
              <a:t>經由</a:t>
            </a:r>
            <a:r>
              <a:rPr lang="zh-TW" altLang="zh-TW" dirty="0"/>
              <a:t>溪底便道</a:t>
            </a:r>
            <a:r>
              <a:rPr lang="zh-TW" altLang="en-US" dirty="0"/>
              <a:t>踏勘屏東縣新好茶部落原居地</a:t>
            </a:r>
          </a:p>
        </p:txBody>
      </p:sp>
      <p:sp>
        <p:nvSpPr>
          <p:cNvPr id="4" name="投影片編號版面配置區 3">
            <a:extLst>
              <a:ext uri="{FF2B5EF4-FFF2-40B4-BE49-F238E27FC236}">
                <a16:creationId xmlns:a16="http://schemas.microsoft.com/office/drawing/2014/main" id="{9352CF82-53BA-4092-BA6E-EBFDEFA8F48B}"/>
              </a:ext>
            </a:extLst>
          </p:cNvPr>
          <p:cNvSpPr>
            <a:spLocks noGrp="1"/>
          </p:cNvSpPr>
          <p:nvPr>
            <p:ph type="sldNum" sz="quarter" idx="12"/>
          </p:nvPr>
        </p:nvSpPr>
        <p:spPr/>
        <p:txBody>
          <a:bodyPr/>
          <a:lstStyle/>
          <a:p>
            <a:fld id="{DAB0CF34-FCBB-426F-8D6D-11730FD303CE}" type="slidenum">
              <a:rPr lang="zh-TW" altLang="en-US" smtClean="0"/>
              <a:pPr/>
              <a:t>7</a:t>
            </a:fld>
            <a:endParaRPr lang="zh-TW" altLang="en-US"/>
          </a:p>
        </p:txBody>
      </p:sp>
      <p:pic>
        <p:nvPicPr>
          <p:cNvPr id="6" name="圖片 5">
            <a:extLst>
              <a:ext uri="{FF2B5EF4-FFF2-40B4-BE49-F238E27FC236}">
                <a16:creationId xmlns:a16="http://schemas.microsoft.com/office/drawing/2014/main" id="{2ECA92DE-7916-4E8D-B0D8-F74E86C794F4}"/>
              </a:ext>
            </a:extLst>
          </p:cNvPr>
          <p:cNvPicPr>
            <a:picLocks noChangeAspect="1"/>
          </p:cNvPicPr>
          <p:nvPr/>
        </p:nvPicPr>
        <p:blipFill rotWithShape="1">
          <a:blip r:embed="rId2">
            <a:extLst>
              <a:ext uri="{28A0092B-C50C-407E-A947-70E740481C1C}">
                <a14:useLocalDpi xmlns:a14="http://schemas.microsoft.com/office/drawing/2010/main" val="0"/>
              </a:ext>
            </a:extLst>
          </a:blip>
          <a:srcRect l="11655" t="9928" r="15081"/>
          <a:stretch/>
        </p:blipFill>
        <p:spPr>
          <a:xfrm>
            <a:off x="4693946" y="2515389"/>
            <a:ext cx="4160827" cy="2880321"/>
          </a:xfrm>
          <a:prstGeom prst="rect">
            <a:avLst/>
          </a:prstGeom>
        </p:spPr>
      </p:pic>
      <p:pic>
        <p:nvPicPr>
          <p:cNvPr id="8" name="圖片 7">
            <a:extLst>
              <a:ext uri="{FF2B5EF4-FFF2-40B4-BE49-F238E27FC236}">
                <a16:creationId xmlns:a16="http://schemas.microsoft.com/office/drawing/2014/main" id="{077E90B9-70E2-4C83-B053-F529A020A5A8}"/>
              </a:ext>
            </a:extLst>
          </p:cNvPr>
          <p:cNvPicPr>
            <a:picLocks noChangeAspect="1"/>
          </p:cNvPicPr>
          <p:nvPr/>
        </p:nvPicPr>
        <p:blipFill rotWithShape="1">
          <a:blip r:embed="rId3">
            <a:extLst>
              <a:ext uri="{28A0092B-C50C-407E-A947-70E740481C1C}">
                <a14:useLocalDpi xmlns:a14="http://schemas.microsoft.com/office/drawing/2010/main" val="0"/>
              </a:ext>
            </a:extLst>
          </a:blip>
          <a:srcRect l="26900" r="34250"/>
          <a:stretch/>
        </p:blipFill>
        <p:spPr>
          <a:xfrm rot="5400000">
            <a:off x="1044550" y="1053678"/>
            <a:ext cx="2880320" cy="4174579"/>
          </a:xfrm>
          <a:prstGeom prst="rect">
            <a:avLst/>
          </a:prstGeom>
        </p:spPr>
      </p:pic>
    </p:spTree>
    <p:extLst>
      <p:ext uri="{BB962C8B-B14F-4D97-AF65-F5344CB8AC3E}">
        <p14:creationId xmlns:p14="http://schemas.microsoft.com/office/powerpoint/2010/main" val="57453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調查發現與意見一：</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8</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539552" y="3140968"/>
            <a:ext cx="7745514" cy="14064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t>莫拉克災民有</a:t>
            </a:r>
            <a:r>
              <a:rPr lang="zh-TW" altLang="en-US" sz="2800" b="1" dirty="0">
                <a:solidFill>
                  <a:srgbClr val="3333FF"/>
                </a:solidFill>
              </a:rPr>
              <a:t>超過七成為原住民部落族人</a:t>
            </a:r>
            <a:r>
              <a:rPr lang="zh-TW" altLang="en-US" sz="2800" b="1" dirty="0">
                <a:latin typeface="微軟正黑體" panose="020B0604030504040204" pitchFamily="34" charset="-120"/>
                <a:ea typeface="微軟正黑體" panose="020B0604030504040204" pitchFamily="34" charset="-120"/>
              </a:rPr>
              <a:t>，</a:t>
            </a:r>
            <a:r>
              <a:rPr lang="zh-TW" altLang="en-US" sz="2800" b="1" dirty="0"/>
              <a:t>按</a:t>
            </a:r>
            <a:r>
              <a:rPr lang="zh-TW" altLang="en-US" sz="2800" b="1" dirty="0">
                <a:solidFill>
                  <a:srgbClr val="3333FF"/>
                </a:solidFill>
              </a:rPr>
              <a:t>「聯合國原住民族權利宣言」第</a:t>
            </a:r>
            <a:r>
              <a:rPr lang="en-US" altLang="zh-TW" sz="2800" b="1" dirty="0">
                <a:solidFill>
                  <a:srgbClr val="3333FF"/>
                </a:solidFill>
              </a:rPr>
              <a:t>10</a:t>
            </a:r>
            <a:r>
              <a:rPr lang="zh-TW" altLang="en-US" sz="2800" b="1" dirty="0">
                <a:solidFill>
                  <a:srgbClr val="3333FF"/>
                </a:solidFill>
              </a:rPr>
              <a:t>條</a:t>
            </a:r>
            <a:r>
              <a:rPr lang="zh-TW" altLang="en-US" sz="2800" b="1" dirty="0"/>
              <a:t>：如未事先獲得原住民族人民同意，並</a:t>
            </a:r>
            <a:r>
              <a:rPr lang="zh-TW" altLang="en-US" sz="2800" b="1" dirty="0">
                <a:solidFill>
                  <a:srgbClr val="3333FF"/>
                </a:solidFill>
              </a:rPr>
              <a:t>在可能時提供返回選擇</a:t>
            </a:r>
            <a:r>
              <a:rPr lang="zh-TW" altLang="en-US" sz="2800" b="1" dirty="0"/>
              <a:t>，則不得強迫原住民族遷離其土地。</a:t>
            </a:r>
            <a:endParaRPr lang="en-US" altLang="zh-TW" sz="2800" b="1" dirty="0"/>
          </a:p>
          <a:p>
            <a:pPr marL="457200" indent="-457200" algn="just">
              <a:spcAft>
                <a:spcPts val="600"/>
              </a:spcAft>
              <a:buFont typeface="Arial" panose="020B0604020202020204" pitchFamily="34" charset="0"/>
              <a:buChar char="•"/>
            </a:pPr>
            <a:r>
              <a:rPr lang="zh-TW" altLang="en-US" sz="2800" b="1" dirty="0"/>
              <a:t>前原民會副主委夏錦龍先生亦稱：「原住民和原來部落、土地、文化有很緊密的連結，要他們一下子就放手，離開原鄉到另外一個地方永久居住，這對他們來說是很困難的事情。」</a:t>
            </a:r>
            <a:endParaRPr lang="en-US" altLang="zh-TW" sz="2800" b="1" dirty="0"/>
          </a:p>
          <a:p>
            <a:pPr marL="457200" indent="-457200" algn="just">
              <a:lnSpc>
                <a:spcPts val="2800"/>
              </a:lnSpc>
              <a:spcAft>
                <a:spcPts val="600"/>
              </a:spcAft>
              <a:buFont typeface="Arial" panose="020B0604020202020204" pitchFamily="34" charset="0"/>
              <a:buChar char="•"/>
            </a:pPr>
            <a:r>
              <a:rPr lang="zh-TW" altLang="en-US" sz="2800" b="1" dirty="0"/>
              <a:t>莫拉克災後，時任行政院院長劉兆玄先生明示「</a:t>
            </a:r>
            <a:r>
              <a:rPr lang="zh-TW" altLang="en-US" sz="2800" b="1" dirty="0">
                <a:solidFill>
                  <a:srgbClr val="3333FF"/>
                </a:solidFill>
              </a:rPr>
              <a:t>以國土保育為先</a:t>
            </a:r>
            <a:r>
              <a:rPr lang="zh-TW" altLang="en-US" sz="2800" b="1" dirty="0"/>
              <a:t>」的災後重建政策定調，</a:t>
            </a:r>
            <a:r>
              <a:rPr lang="zh-TW" altLang="en-US" sz="2800" b="1" dirty="0">
                <a:solidFill>
                  <a:srgbClr val="3333FF"/>
                </a:solidFill>
              </a:rPr>
              <a:t>莫拉克重建條例第</a:t>
            </a:r>
            <a:r>
              <a:rPr lang="en-US" altLang="zh-TW" sz="2800" b="1" dirty="0">
                <a:solidFill>
                  <a:srgbClr val="3333FF"/>
                </a:solidFill>
              </a:rPr>
              <a:t>20</a:t>
            </a:r>
            <a:r>
              <a:rPr lang="zh-TW" altLang="en-US" sz="2800" b="1" dirty="0">
                <a:solidFill>
                  <a:srgbClr val="3333FF"/>
                </a:solidFill>
              </a:rPr>
              <a:t>條也首度將「強制遷居、遷村」政策法制化</a:t>
            </a:r>
            <a:r>
              <a:rPr lang="zh-TW" altLang="en-US" sz="2800" b="1" dirty="0"/>
              <a:t>，這是九二一災後重建所無，亦屬國際少見。</a:t>
            </a:r>
            <a:endParaRPr lang="en-US" altLang="zh-TW" sz="2800" b="1" dirty="0"/>
          </a:p>
          <a:p>
            <a:endParaRPr lang="zh-TW" altLang="en-US" sz="3400" b="1" dirty="0">
              <a:solidFill>
                <a:schemeClr val="accent2">
                  <a:lumMod val="75000"/>
                </a:schemeClr>
              </a:solidFill>
            </a:endParaRPr>
          </a:p>
        </p:txBody>
      </p:sp>
    </p:spTree>
    <p:extLst>
      <p:ext uri="{BB962C8B-B14F-4D97-AF65-F5344CB8AC3E}">
        <p14:creationId xmlns:p14="http://schemas.microsoft.com/office/powerpoint/2010/main" val="3688351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p:cNvSpPr>
            <a:spLocks noGrp="1"/>
          </p:cNvSpPr>
          <p:nvPr>
            <p:ph type="title"/>
          </p:nvPr>
        </p:nvSpPr>
        <p:spPr>
          <a:xfrm>
            <a:off x="755165" y="148649"/>
            <a:ext cx="9063372" cy="406287"/>
          </a:xfrm>
        </p:spPr>
        <p:txBody>
          <a:bodyPr>
            <a:noAutofit/>
          </a:bodyPr>
          <a:lstStyle/>
          <a:p>
            <a:r>
              <a:rPr lang="zh-TW" altLang="en-US" sz="3800" dirty="0">
                <a:solidFill>
                  <a:schemeClr val="accent5">
                    <a:lumMod val="50000"/>
                  </a:schemeClr>
                </a:solidFill>
              </a:rPr>
              <a:t>調查發現與意見一：</a:t>
            </a:r>
          </a:p>
        </p:txBody>
      </p:sp>
      <p:sp>
        <p:nvSpPr>
          <p:cNvPr id="44" name="投影片編號版面配置區 3"/>
          <p:cNvSpPr>
            <a:spLocks noGrp="1"/>
          </p:cNvSpPr>
          <p:nvPr>
            <p:ph type="sldNum" sz="quarter" idx="12"/>
          </p:nvPr>
        </p:nvSpPr>
        <p:spPr>
          <a:xfrm>
            <a:off x="8483346" y="6272785"/>
            <a:ext cx="480060" cy="365125"/>
          </a:xfrm>
        </p:spPr>
        <p:txBody>
          <a:bodyPr/>
          <a:lstStyle/>
          <a:p>
            <a:fld id="{DAB0CF34-FCBB-426F-8D6D-11730FD303CE}" type="slidenum">
              <a:rPr lang="zh-TW" altLang="en-US" b="1" smtClean="0"/>
              <a:pPr/>
              <a:t>9</a:t>
            </a:fld>
            <a:endParaRPr lang="zh-TW" altLang="en-US" b="1" dirty="0"/>
          </a:p>
        </p:txBody>
      </p:sp>
      <p:pic>
        <p:nvPicPr>
          <p:cNvPr id="33" name="圖片 32">
            <a:extLst>
              <a:ext uri="{FF2B5EF4-FFF2-40B4-BE49-F238E27FC236}">
                <a16:creationId xmlns:a16="http://schemas.microsoft.com/office/drawing/2014/main" id="{BE6174CC-5AFA-492B-BB93-F28910575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 y="16818"/>
            <a:ext cx="747886" cy="747886"/>
          </a:xfrm>
          <a:prstGeom prst="rect">
            <a:avLst/>
          </a:prstGeom>
        </p:spPr>
      </p:pic>
      <p:sp>
        <p:nvSpPr>
          <p:cNvPr id="80" name="標題 1"/>
          <p:cNvSpPr txBox="1">
            <a:spLocks/>
          </p:cNvSpPr>
          <p:nvPr/>
        </p:nvSpPr>
        <p:spPr>
          <a:xfrm>
            <a:off x="280504" y="2474363"/>
            <a:ext cx="8316416" cy="10144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spcAft>
                <a:spcPts val="600"/>
              </a:spcAft>
              <a:buFont typeface="Arial" panose="020B0604020202020204" pitchFamily="34" charset="0"/>
              <a:buChar char="•"/>
            </a:pPr>
            <a:r>
              <a:rPr lang="zh-TW" altLang="en-US" sz="2800" b="1" dirty="0">
                <a:latin typeface="+mn-ea"/>
                <a:ea typeface="+mn-ea"/>
              </a:rPr>
              <a:t>為執行遷村計畫，行政院進行原居地安全評估工作</a:t>
            </a:r>
            <a:r>
              <a:rPr lang="zh-TW" altLang="en-US" sz="2800" b="1" dirty="0">
                <a:latin typeface="微軟正黑體" panose="020B0604030504040204" pitchFamily="34" charset="-120"/>
                <a:ea typeface="微軟正黑體" panose="020B0604030504040204" pitchFamily="34" charset="-120"/>
              </a:rPr>
              <a:t>，</a:t>
            </a:r>
            <a:r>
              <a:rPr lang="zh-TW" altLang="en-US" sz="2800" b="1" dirty="0">
                <a:latin typeface="+mn-ea"/>
                <a:ea typeface="+mn-ea"/>
              </a:rPr>
              <a:t>將部分災區劃定為</a:t>
            </a:r>
            <a:r>
              <a:rPr lang="zh-TW" altLang="en-US" sz="2800" b="1" dirty="0">
                <a:solidFill>
                  <a:srgbClr val="FF0000"/>
                </a:solidFill>
                <a:latin typeface="+mn-ea"/>
                <a:ea typeface="+mn-ea"/>
              </a:rPr>
              <a:t>「特定區域」</a:t>
            </a:r>
            <a:r>
              <a:rPr lang="zh-TW" altLang="en-US" sz="2800" b="1" dirty="0">
                <a:latin typeface="+mn-ea"/>
                <a:ea typeface="+mn-ea"/>
              </a:rPr>
              <a:t>或</a:t>
            </a:r>
            <a:r>
              <a:rPr lang="zh-TW" altLang="en-US" sz="2800" b="1" dirty="0">
                <a:solidFill>
                  <a:srgbClr val="FF0000"/>
                </a:solidFill>
                <a:latin typeface="+mn-ea"/>
                <a:ea typeface="+mn-ea"/>
              </a:rPr>
              <a:t>「安全堪虞地區」</a:t>
            </a:r>
            <a:r>
              <a:rPr lang="zh-TW" altLang="zh-TW" sz="2800" b="1" dirty="0">
                <a:latin typeface="+mn-ea"/>
                <a:ea typeface="+mn-ea"/>
              </a:rPr>
              <a:t>，</a:t>
            </a:r>
            <a:r>
              <a:rPr lang="zh-TW" altLang="en-US" sz="2800" b="1" dirty="0">
                <a:latin typeface="+mn-ea"/>
                <a:ea typeface="+mn-ea"/>
              </a:rPr>
              <a:t>並明訂遷村選定之順序為</a:t>
            </a:r>
            <a:r>
              <a:rPr lang="en-US" altLang="zh-TW" sz="2800" b="1" dirty="0">
                <a:latin typeface="+mn-ea"/>
                <a:ea typeface="+mn-ea"/>
              </a:rPr>
              <a:t>:1.</a:t>
            </a:r>
            <a:r>
              <a:rPr lang="zh-TW" altLang="en-US" sz="2800" b="1" dirty="0">
                <a:latin typeface="+mn-ea"/>
                <a:ea typeface="+mn-ea"/>
              </a:rPr>
              <a:t>離災不離村</a:t>
            </a:r>
            <a:r>
              <a:rPr lang="en-US" altLang="zh-TW" sz="2800" b="1" dirty="0">
                <a:latin typeface="微軟正黑體" panose="020B0604030504040204" pitchFamily="34" charset="-120"/>
                <a:ea typeface="微軟正黑體" panose="020B0604030504040204" pitchFamily="34" charset="-120"/>
              </a:rPr>
              <a:t>2.</a:t>
            </a:r>
            <a:r>
              <a:rPr lang="zh-TW" altLang="en-US" sz="2800" b="1" dirty="0">
                <a:latin typeface="微軟正黑體" panose="020B0604030504040204" pitchFamily="34" charset="-120"/>
                <a:ea typeface="微軟正黑體" panose="020B0604030504040204" pitchFamily="34" charset="-120"/>
              </a:rPr>
              <a:t>離村不離鄉</a:t>
            </a:r>
            <a:r>
              <a:rPr lang="en-US" altLang="zh-TW" sz="2800" b="1" dirty="0">
                <a:latin typeface="+mn-ea"/>
                <a:ea typeface="+mn-ea"/>
              </a:rPr>
              <a:t>3.</a:t>
            </a:r>
            <a:r>
              <a:rPr lang="zh-TW" altLang="en-US" sz="2800" b="1" dirty="0">
                <a:latin typeface="+mn-ea"/>
                <a:ea typeface="+mn-ea"/>
              </a:rPr>
              <a:t>集體遷村至離鄉最近之適當地點</a:t>
            </a:r>
            <a:r>
              <a:rPr lang="en-US" altLang="zh-TW" sz="2800" b="1" dirty="0">
                <a:solidFill>
                  <a:srgbClr val="3333FF"/>
                </a:solidFill>
                <a:latin typeface="+mn-ea"/>
                <a:ea typeface="+mn-ea"/>
              </a:rPr>
              <a:t>(</a:t>
            </a:r>
            <a:r>
              <a:rPr lang="zh-TW" altLang="en-US" sz="2800" b="1" dirty="0">
                <a:solidFill>
                  <a:srgbClr val="3333FF"/>
                </a:solidFill>
                <a:latin typeface="+mn-ea"/>
                <a:ea typeface="+mn-ea"/>
              </a:rPr>
              <a:t>即離災又離鄉</a:t>
            </a:r>
            <a:r>
              <a:rPr lang="en-US" altLang="zh-TW" sz="2800" b="1" dirty="0">
                <a:solidFill>
                  <a:srgbClr val="3333FF"/>
                </a:solidFill>
                <a:latin typeface="+mn-ea"/>
                <a:ea typeface="+mn-ea"/>
              </a:rPr>
              <a:t>)</a:t>
            </a:r>
            <a:r>
              <a:rPr lang="zh-TW" altLang="en-US" sz="2800" b="1" dirty="0">
                <a:latin typeface="+mn-ea"/>
                <a:ea typeface="+mn-ea"/>
              </a:rPr>
              <a:t>。</a:t>
            </a:r>
            <a:endParaRPr lang="en-US" altLang="zh-TW" sz="2800" b="1" dirty="0">
              <a:latin typeface="+mn-ea"/>
              <a:ea typeface="+mn-ea"/>
            </a:endParaRPr>
          </a:p>
          <a:p>
            <a:pPr marL="457200" indent="-457200" algn="just">
              <a:spcAft>
                <a:spcPts val="600"/>
              </a:spcAft>
              <a:buFont typeface="Arial" panose="020B0604020202020204" pitchFamily="34" charset="0"/>
              <a:buChar char="•"/>
            </a:pPr>
            <a:r>
              <a:rPr lang="zh-TW" altLang="en-US" sz="2800" b="1" dirty="0"/>
              <a:t>根據原民會統計，接受莫拉克永久屋安置之原住民遷村戶中，</a:t>
            </a:r>
            <a:r>
              <a:rPr lang="zh-TW" altLang="en-US" sz="2800" b="1" dirty="0">
                <a:solidFill>
                  <a:srgbClr val="3333FF"/>
                </a:solidFill>
              </a:rPr>
              <a:t>離災又離鄉計</a:t>
            </a:r>
            <a:r>
              <a:rPr lang="en-US" altLang="zh-TW" sz="2800" b="1" dirty="0">
                <a:solidFill>
                  <a:srgbClr val="3333FF"/>
                </a:solidFill>
              </a:rPr>
              <a:t>2,379</a:t>
            </a:r>
            <a:r>
              <a:rPr lang="zh-TW" altLang="en-US" sz="2800" b="1" dirty="0">
                <a:solidFill>
                  <a:srgbClr val="3333FF"/>
                </a:solidFill>
              </a:rPr>
              <a:t>戶</a:t>
            </a:r>
            <a:r>
              <a:rPr lang="zh-TW" altLang="en-US" sz="2800" b="1" dirty="0"/>
              <a:t>，比例高達原住民永久屋總戶數之</a:t>
            </a:r>
            <a:r>
              <a:rPr lang="en-US" altLang="zh-TW" sz="2800" b="1" dirty="0">
                <a:solidFill>
                  <a:srgbClr val="3333FF"/>
                </a:solidFill>
              </a:rPr>
              <a:t>85%</a:t>
            </a:r>
            <a:r>
              <a:rPr lang="zh-TW" altLang="en-US" sz="2800" b="1" dirty="0">
                <a:latin typeface="微軟正黑體" panose="020B0604030504040204" pitchFamily="34" charset="-120"/>
                <a:ea typeface="微軟正黑體" panose="020B0604030504040204" pitchFamily="34" charset="-120"/>
              </a:rPr>
              <a:t>，</a:t>
            </a:r>
            <a:r>
              <a:rPr lang="zh-TW" altLang="zh-TW" sz="2800" b="1" dirty="0"/>
              <a:t>實已</a:t>
            </a:r>
            <a:r>
              <a:rPr lang="zh-TW" altLang="en-US" sz="2800" b="1" dirty="0"/>
              <a:t>遠</a:t>
            </a:r>
            <a:r>
              <a:rPr lang="zh-TW" altLang="zh-TW" sz="2800" b="1" dirty="0"/>
              <a:t>離原定永久屋政策的</a:t>
            </a:r>
            <a:r>
              <a:rPr lang="zh-TW" altLang="en-US" sz="2800" b="1" dirty="0"/>
              <a:t>優先順序</a:t>
            </a:r>
            <a:r>
              <a:rPr lang="zh-TW" altLang="zh-TW" sz="2800" b="1" dirty="0"/>
              <a:t>原意。</a:t>
            </a:r>
            <a:endParaRPr lang="en-US" altLang="zh-TW" sz="2800" b="1" dirty="0"/>
          </a:p>
          <a:p>
            <a:endParaRPr lang="zh-TW" altLang="en-US" sz="3400" b="1" dirty="0">
              <a:solidFill>
                <a:schemeClr val="accent2">
                  <a:lumMod val="75000"/>
                </a:schemeClr>
              </a:solidFill>
            </a:endParaRPr>
          </a:p>
        </p:txBody>
      </p:sp>
      <p:graphicFrame>
        <p:nvGraphicFramePr>
          <p:cNvPr id="2" name="表格 1">
            <a:extLst>
              <a:ext uri="{FF2B5EF4-FFF2-40B4-BE49-F238E27FC236}">
                <a16:creationId xmlns:a16="http://schemas.microsoft.com/office/drawing/2014/main" id="{9B620105-300A-4560-8236-57C298CF3AD6}"/>
              </a:ext>
            </a:extLst>
          </p:cNvPr>
          <p:cNvGraphicFramePr>
            <a:graphicFrameLocks noGrp="1"/>
          </p:cNvGraphicFramePr>
          <p:nvPr>
            <p:extLst>
              <p:ext uri="{D42A27DB-BD31-4B8C-83A1-F6EECF244321}">
                <p14:modId xmlns:p14="http://schemas.microsoft.com/office/powerpoint/2010/main" val="990447916"/>
              </p:ext>
            </p:extLst>
          </p:nvPr>
        </p:nvGraphicFramePr>
        <p:xfrm>
          <a:off x="394076" y="4563126"/>
          <a:ext cx="8089272" cy="1926672"/>
        </p:xfrm>
        <a:graphic>
          <a:graphicData uri="http://schemas.openxmlformats.org/drawingml/2006/table">
            <a:tbl>
              <a:tblPr firstRow="1" firstCol="1" bandRow="1">
                <a:tableStyleId>{5C22544A-7EE6-4342-B048-85BDC9FD1C3A}</a:tableStyleId>
              </a:tblPr>
              <a:tblGrid>
                <a:gridCol w="2022318">
                  <a:extLst>
                    <a:ext uri="{9D8B030D-6E8A-4147-A177-3AD203B41FA5}">
                      <a16:colId xmlns:a16="http://schemas.microsoft.com/office/drawing/2014/main" val="427763762"/>
                    </a:ext>
                  </a:extLst>
                </a:gridCol>
                <a:gridCol w="2022318">
                  <a:extLst>
                    <a:ext uri="{9D8B030D-6E8A-4147-A177-3AD203B41FA5}">
                      <a16:colId xmlns:a16="http://schemas.microsoft.com/office/drawing/2014/main" val="1314789979"/>
                    </a:ext>
                  </a:extLst>
                </a:gridCol>
                <a:gridCol w="2022318">
                  <a:extLst>
                    <a:ext uri="{9D8B030D-6E8A-4147-A177-3AD203B41FA5}">
                      <a16:colId xmlns:a16="http://schemas.microsoft.com/office/drawing/2014/main" val="2809194816"/>
                    </a:ext>
                  </a:extLst>
                </a:gridCol>
                <a:gridCol w="2022318">
                  <a:extLst>
                    <a:ext uri="{9D8B030D-6E8A-4147-A177-3AD203B41FA5}">
                      <a16:colId xmlns:a16="http://schemas.microsoft.com/office/drawing/2014/main" val="1397385811"/>
                    </a:ext>
                  </a:extLst>
                </a:gridCol>
              </a:tblGrid>
              <a:tr h="481668">
                <a:tc>
                  <a:txBody>
                    <a:bodyPr/>
                    <a:lstStyle/>
                    <a:p>
                      <a:pPr algn="dist" eaLnBrk="0">
                        <a:spcAft>
                          <a:spcPts val="0"/>
                        </a:spcAft>
                      </a:pPr>
                      <a:r>
                        <a:rPr lang="zh-TW" sz="2000" kern="100" dirty="0">
                          <a:effectLst/>
                        </a:rPr>
                        <a:t>劃定作業</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dist" eaLnBrk="0">
                        <a:spcAft>
                          <a:spcPts val="0"/>
                        </a:spcAft>
                      </a:pPr>
                      <a:r>
                        <a:rPr lang="zh-TW" sz="2000" kern="100" dirty="0">
                          <a:effectLst/>
                        </a:rPr>
                        <a:t>特定區域</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dist" eaLnBrk="0">
                        <a:spcAft>
                          <a:spcPts val="0"/>
                        </a:spcAft>
                      </a:pPr>
                      <a:r>
                        <a:rPr lang="zh-TW" sz="2000" kern="100" dirty="0">
                          <a:effectLst/>
                        </a:rPr>
                        <a:t>安全堪虞</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dist" eaLnBrk="0">
                        <a:spcAft>
                          <a:spcPts val="0"/>
                        </a:spcAft>
                      </a:pPr>
                      <a:r>
                        <a:rPr lang="zh-TW" sz="2000" kern="100">
                          <a:effectLst/>
                        </a:rPr>
                        <a:t>合計</a:t>
                      </a:r>
                      <a:endParaRPr lang="zh-TW" sz="2000" b="1">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98563169"/>
                  </a:ext>
                </a:extLst>
              </a:tr>
              <a:tr h="481668">
                <a:tc>
                  <a:txBody>
                    <a:bodyPr/>
                    <a:lstStyle/>
                    <a:p>
                      <a:pPr algn="just" eaLnBrk="0">
                        <a:spcAft>
                          <a:spcPts val="0"/>
                        </a:spcAft>
                      </a:pPr>
                      <a:r>
                        <a:rPr lang="zh-TW" sz="2000" kern="100" dirty="0">
                          <a:effectLst/>
                        </a:rPr>
                        <a:t>原住民地區</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dirty="0">
                          <a:effectLst/>
                        </a:rPr>
                        <a:t>27</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a:effectLst/>
                        </a:rPr>
                        <a:t>36</a:t>
                      </a:r>
                      <a:endParaRPr lang="zh-TW" sz="2000" b="1">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dirty="0">
                          <a:effectLst/>
                        </a:rPr>
                        <a:t>63</a:t>
                      </a:r>
                      <a:endParaRPr lang="zh-TW" sz="2000" b="1" dirty="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754593536"/>
                  </a:ext>
                </a:extLst>
              </a:tr>
              <a:tr h="481668">
                <a:tc>
                  <a:txBody>
                    <a:bodyPr/>
                    <a:lstStyle/>
                    <a:p>
                      <a:pPr algn="just" eaLnBrk="0">
                        <a:spcAft>
                          <a:spcPts val="0"/>
                        </a:spcAft>
                      </a:pPr>
                      <a:r>
                        <a:rPr lang="zh-TW" sz="2000" kern="100">
                          <a:effectLst/>
                        </a:rPr>
                        <a:t>非原住民地區</a:t>
                      </a:r>
                      <a:endParaRPr lang="zh-TW" sz="2000" b="1">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dirty="0">
                          <a:effectLst/>
                        </a:rPr>
                        <a:t>73</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dirty="0">
                          <a:effectLst/>
                        </a:rPr>
                        <a:t>25</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a:effectLst/>
                        </a:rPr>
                        <a:t>98</a:t>
                      </a:r>
                      <a:endParaRPr lang="zh-TW" sz="2000" b="1">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3790395774"/>
                  </a:ext>
                </a:extLst>
              </a:tr>
              <a:tr h="481668">
                <a:tc>
                  <a:txBody>
                    <a:bodyPr/>
                    <a:lstStyle/>
                    <a:p>
                      <a:pPr algn="just" eaLnBrk="0">
                        <a:spcAft>
                          <a:spcPts val="0"/>
                        </a:spcAft>
                      </a:pPr>
                      <a:r>
                        <a:rPr lang="zh-TW" sz="2000" kern="100">
                          <a:effectLst/>
                        </a:rPr>
                        <a:t>合計</a:t>
                      </a:r>
                      <a:endParaRPr lang="zh-TW" sz="2000" b="1">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dirty="0">
                          <a:effectLst/>
                        </a:rPr>
                        <a:t>100</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dirty="0">
                          <a:effectLst/>
                        </a:rPr>
                        <a:t>61</a:t>
                      </a:r>
                      <a:endParaRPr lang="zh-TW" sz="2000" b="1"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r" eaLnBrk="0">
                        <a:spcAft>
                          <a:spcPts val="0"/>
                        </a:spcAft>
                      </a:pPr>
                      <a:r>
                        <a:rPr lang="x-none" sz="2000" kern="100" dirty="0">
                          <a:effectLst/>
                        </a:rPr>
                        <a:t>161</a:t>
                      </a:r>
                      <a:endParaRPr lang="zh-TW" sz="2000" b="1" dirty="0">
                        <a:effectLst/>
                        <a:latin typeface="Times New Roman" panose="02020603050405020304" pitchFamily="18" charset="0"/>
                        <a:ea typeface="標楷體" panose="03000509000000000000" pitchFamily="65" charset="-120"/>
                      </a:endParaRPr>
                    </a:p>
                  </a:txBody>
                  <a:tcPr marL="68580" marR="68580" marT="0" marB="0"/>
                </a:tc>
                <a:extLst>
                  <a:ext uri="{0D108BD9-81ED-4DB2-BD59-A6C34878D82A}">
                    <a16:rowId xmlns:a16="http://schemas.microsoft.com/office/drawing/2014/main" val="535072875"/>
                  </a:ext>
                </a:extLst>
              </a:tr>
            </a:tbl>
          </a:graphicData>
        </a:graphic>
      </p:graphicFrame>
    </p:spTree>
    <p:extLst>
      <p:ext uri="{BB962C8B-B14F-4D97-AF65-F5344CB8AC3E}">
        <p14:creationId xmlns:p14="http://schemas.microsoft.com/office/powerpoint/2010/main" val="27542644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木刻字型">
  <a:themeElements>
    <a:clrScheme name="木刻字型">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木刻字型">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木刻字型</Template>
  <TotalTime>11982</TotalTime>
  <Words>6145</Words>
  <Application>Microsoft Office PowerPoint</Application>
  <PresentationFormat>如螢幕大小 (4:3)</PresentationFormat>
  <Paragraphs>322</Paragraphs>
  <Slides>50</Slides>
  <Notes>0</Notes>
  <HiddenSlides>1</HiddenSlides>
  <MMClips>0</MMClips>
  <ScaleCrop>false</ScaleCrop>
  <HeadingPairs>
    <vt:vector size="4" baseType="variant">
      <vt:variant>
        <vt:lpstr>佈景主題</vt:lpstr>
      </vt:variant>
      <vt:variant>
        <vt:i4>1</vt:i4>
      </vt:variant>
      <vt:variant>
        <vt:lpstr>投影片標題</vt:lpstr>
      </vt:variant>
      <vt:variant>
        <vt:i4>50</vt:i4>
      </vt:variant>
    </vt:vector>
  </HeadingPairs>
  <TitlesOfParts>
    <vt:vector size="51" baseType="lpstr">
      <vt:lpstr>木刻字型</vt:lpstr>
      <vt:lpstr>PowerPoint 簡報</vt:lpstr>
      <vt:lpstr>PowerPoint 簡報</vt:lpstr>
      <vt:lpstr>調查緣起1</vt:lpstr>
      <vt:lpstr>調查緣起2</vt:lpstr>
      <vt:lpstr>PowerPoint 簡報</vt:lpstr>
      <vt:lpstr>PowerPoint 簡報</vt:lpstr>
      <vt:lpstr>一、原居地複勘作業與原住民返鄉權利</vt:lpstr>
      <vt:lpstr>調查發現與意見一：</vt:lpstr>
      <vt:lpstr>調查發現與意見一：</vt:lpstr>
      <vt:lpstr>調查發現與意見一：</vt:lpstr>
      <vt:lpstr>調查發現與意見一：</vt:lpstr>
      <vt:lpstr>調查發現與意見一：</vt:lpstr>
      <vt:lpstr>調查發現與意見一：</vt:lpstr>
      <vt:lpstr>二、溝通不足的永久屋政策，部    落集體遷村釀成二次傷害</vt:lpstr>
      <vt:lpstr>調查發現與意見二：</vt:lpstr>
      <vt:lpstr>調查發現與意見二：</vt:lpstr>
      <vt:lpstr>調查發現與意見二：</vt:lpstr>
      <vt:lpstr>調查發現與意見二：</vt:lpstr>
      <vt:lpstr>調查發現與意見二：</vt:lpstr>
      <vt:lpstr>調查發現與意見二：</vt:lpstr>
      <vt:lpstr>三、正視永久屋品質管理與保固</vt:lpstr>
      <vt:lpstr>調查發現與意見三：</vt:lpstr>
      <vt:lpstr>調查發現與意見三：</vt:lpstr>
      <vt:lpstr>調查發現與意見三：以臺東大武永久屋為例</vt:lpstr>
      <vt:lpstr>調查發現與意見三：</vt:lpstr>
      <vt:lpstr>調查發現與意見三：</vt:lpstr>
      <vt:lpstr>四、加速調整莫拉克三方契約</vt:lpstr>
      <vt:lpstr>調查發現與意見四：</vt:lpstr>
      <vt:lpstr>調查發現與意見四：</vt:lpstr>
      <vt:lpstr>調查發現與意見四：</vt:lpstr>
      <vt:lpstr>五、正視莫拉克永久屋原住民族土地權利</vt:lpstr>
      <vt:lpstr>調查發現與意見五：</vt:lpstr>
      <vt:lpstr>調查發現與意見五：</vt:lpstr>
      <vt:lpstr>調查發現與意見五：</vt:lpstr>
      <vt:lpstr>調查發現與意見五：</vt:lpstr>
      <vt:lpstr>調查發現與意見五：</vt:lpstr>
      <vt:lpstr>調查發現與意見五：</vt:lpstr>
      <vt:lpstr>調查發現與意見五：</vt:lpstr>
      <vt:lpstr>六、研議永久屋管理發展機制，使居民之生存、居住、工作獲得「適當」滿足</vt:lpstr>
      <vt:lpstr>調查發現與意見六：</vt:lpstr>
      <vt:lpstr>調查發現與意見六：</vt:lpstr>
      <vt:lpstr>七、加速「災害防救法」修法作業，避免永久屋遭強制執行</vt:lpstr>
      <vt:lpstr>調查發現與意見七：</vt:lpstr>
      <vt:lpstr>調查發現與意見七：</vt:lpstr>
      <vt:lpstr>八、保障原住民災民之參政權</vt:lpstr>
      <vt:lpstr>調查發現與意見八：</vt:lpstr>
      <vt:lpstr>調查發現與意見八：</vt:lpstr>
      <vt:lpstr>九、研議原住民族災後重建專法之必要性</vt:lpstr>
      <vt:lpstr>調查發現與意見九：</vt:lpstr>
      <vt:lpstr>簡報結束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無障礙計程車</dc:title>
  <dc:creator>stud01</dc:creator>
  <cp:lastModifiedBy>未知的使用者</cp:lastModifiedBy>
  <cp:revision>2162</cp:revision>
  <cp:lastPrinted>2022-03-16T06:54:31Z</cp:lastPrinted>
  <dcterms:created xsi:type="dcterms:W3CDTF">2018-05-25T09:20:10Z</dcterms:created>
  <dcterms:modified xsi:type="dcterms:W3CDTF">2022-04-20T03:36:44Z</dcterms:modified>
</cp:coreProperties>
</file>