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492" r:id="rId5"/>
    <p:sldId id="493" r:id="rId6"/>
    <p:sldId id="462" r:id="rId7"/>
    <p:sldId id="489" r:id="rId8"/>
    <p:sldId id="467" r:id="rId9"/>
    <p:sldId id="491" r:id="rId10"/>
    <p:sldId id="469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00CC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10" d="100"/>
          <a:sy n="110" d="100"/>
        </p:scale>
        <p:origin x="15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400" cy="4964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9C5301D-098A-4162-8BB7-7D748A77AC7C}" type="datetimeFigureOut">
              <a:rPr lang="zh-TW" altLang="en-US" smtClean="0"/>
              <a:pPr/>
              <a:t>2020/8/14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4" y="9430219"/>
            <a:ext cx="2946400" cy="4964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1E6DED09-58F1-4F37-9738-454690DAFD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03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latinLnBrk="0">
              <a:defRPr lang="zh-TW" sz="1200"/>
            </a:lvl1pPr>
          </a:lstStyle>
          <a:p>
            <a:fld id="{6DCC9987-AE10-4685-9B5B-4577F1D5BB4C}" type="datetimeFigureOut">
              <a:rPr lang="zh-TW" altLang="en-US"/>
              <a:pPr/>
              <a:t>2020/8/14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 latinLnBrk="0">
              <a:defRPr lang="zh-TW" sz="1200"/>
            </a:lvl1pPr>
          </a:lstStyle>
          <a:p>
            <a:fld id="{77D8454A-404F-4DF1-8F43-7DDF83BF3B63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44456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‹#›</a:t>
            </a:fld>
            <a:endParaRPr lang="zh-TW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zh-TW"/>
              <a:t>公司商標位置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 latinLnBrk="0">
              <a:defRPr lang="zh-TW" sz="26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 latinLnBrk="0">
              <a:defRPr lang="zh-TW" sz="26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zh-TW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‹#›</a:t>
            </a:fld>
            <a:endParaRPr lang="zh-TW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zh-TW"/>
              <a:t>公司商標位置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39552" y="0"/>
            <a:ext cx="860444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34873" y="6381328"/>
            <a:ext cx="1728192" cy="476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23528" y="260648"/>
            <a:ext cx="1440160" cy="6583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043608" y="76200"/>
            <a:ext cx="1584176" cy="22726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95536" y="4612704"/>
            <a:ext cx="1656184" cy="2245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altLang="zh-TW" smtClean="0"/>
              <a:t>2007 </a:t>
            </a:r>
            <a:r>
              <a:rPr lang="zh-TW" altLang="en-US" smtClean="0"/>
              <a:t>年 </a:t>
            </a:r>
            <a:r>
              <a:rPr lang="en-US" altLang="zh-TW" smtClean="0"/>
              <a:t>6 </a:t>
            </a:r>
            <a:r>
              <a:rPr lang="zh-TW" altLang="en-US" smtClean="0"/>
              <a:t>月 </a:t>
            </a:r>
            <a:r>
              <a:rPr lang="en-US" altLang="zh-TW" smtClean="0"/>
              <a:t>1 </a:t>
            </a:r>
            <a:r>
              <a:rPr lang="zh-TW" altLang="en-US" smtClean="0"/>
              <a:t>日</a:t>
            </a:r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zh-TW" smtClean="0"/>
              <a:t>公司商標位置</a:t>
            </a:r>
            <a:endParaRPr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6FD205-8D79-439C-A802-2377436AEC8A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 userDrawn="1"/>
        </p:nvSpPr>
        <p:spPr>
          <a:xfrm>
            <a:off x="444133" y="-54"/>
            <a:ext cx="1440160" cy="6858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9760" y="116632"/>
            <a:ext cx="7498080" cy="1143000"/>
          </a:xfrm>
        </p:spPr>
        <p:txBody>
          <a:bodyPr/>
          <a:lstStyle/>
          <a:p>
            <a:r>
              <a:rPr lang="zh-TW" altLang="en-US" dirty="0"/>
              <a:t>百利案件翁茂鍾處理時序</a:t>
            </a:r>
            <a:r>
              <a:rPr lang="zh-TW" altLang="en-US" dirty="0" smtClean="0"/>
              <a:t>表 </a:t>
            </a:r>
            <a:r>
              <a:rPr lang="en-US" altLang="zh-TW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</a:t>
            </a:r>
            <a:endParaRPr lang="zh-TW" altLang="en-US" dirty="0">
              <a:latin typeface="Adobe Gothic Std B" panose="020B0800000000000000" pitchFamily="34" charset="-128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FD205-8D79-439C-A802-2377436AEC8A}" type="slidenum">
              <a:rPr kumimoji="0" lang="en-US" altLang="zh-TW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Gill Sans MT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Gill Sans MT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7584" y="1124745"/>
          <a:ext cx="8070255" cy="5325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14348626"/>
                    </a:ext>
                  </a:extLst>
                </a:gridCol>
                <a:gridCol w="5552866">
                  <a:extLst>
                    <a:ext uri="{9D8B030D-6E8A-4147-A177-3AD203B41FA5}">
                      <a16:colId xmlns:a16="http://schemas.microsoft.com/office/drawing/2014/main" xmlns="" val="515814550"/>
                    </a:ext>
                  </a:extLst>
                </a:gridCol>
                <a:gridCol w="1653293">
                  <a:extLst>
                    <a:ext uri="{9D8B030D-6E8A-4147-A177-3AD203B41FA5}">
                      <a16:colId xmlns:a16="http://schemas.microsoft.com/office/drawing/2014/main" xmlns="" val="58682172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時間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概要內容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備考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0335017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860709</a:t>
                      </a:r>
                      <a:endParaRPr kumimoji="0" lang="zh-TW" sz="1700" kern="100" spc="-5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星期三</a:t>
                      </a: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0900 </a:t>
                      </a: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工商時報頭版刊出百利銀行事和王崇德 劉永仁討論對策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A12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47763201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860716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星期三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1000 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宏國大樓 與百利銀行談判 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1400 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和洪玉欽立委至台北地院拜訪院長劉瑞村談百利事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扣押物編號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A12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55256954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860722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1230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來來日本料理石木欽討論百利銀行案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扣案物編號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A12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7862958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860728</a:t>
                      </a:r>
                      <a:endParaRPr kumimoji="0" lang="zh-TW" sz="1700" kern="100" spc="-5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北院</a:t>
                      </a: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86</a:t>
                      </a: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年票字第</a:t>
                      </a: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15136</a:t>
                      </a: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號民事裁定美金</a:t>
                      </a: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1,000</a:t>
                      </a: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萬元核准強制執行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 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5650041"/>
                  </a:ext>
                </a:extLst>
              </a:tr>
              <a:tr h="287823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870107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星期三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1630 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吳仙富工作檢討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0625036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870108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星期四</a:t>
                      </a:r>
                    </a:p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1130 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盧○○會計師處 討論百利案出庭作證事 答應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5522225"/>
                  </a:ext>
                </a:extLst>
              </a:tr>
              <a:tr h="287823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870211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星期三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1030 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吳仙富 吳○○ 談百利事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032032"/>
                  </a:ext>
                </a:extLst>
              </a:tr>
              <a:tr h="575645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870213</a:t>
                      </a:r>
                      <a:endParaRPr kumimoji="0" lang="zh-TW" sz="1700" kern="100" spc="-5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1220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來來飯店 桃山日本料理石木欽、楊永成討論百利案情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扣案物編號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A12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</a:t>
                      </a:r>
                      <a:r>
                        <a:rPr kumimoji="0"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722300"/>
                  </a:ext>
                </a:extLst>
              </a:tr>
              <a:tr h="863468"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kumimoji="0"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870227</a:t>
                      </a:r>
                      <a:endParaRPr kumimoji="0" lang="zh-TW" sz="1700" kern="100" spc="-5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星期五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1340 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楊永成律師處 討論百利銀行案進度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3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日法官將約談吳仙富 律師建議其於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月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日前自首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1600 </a:t>
                      </a:r>
                      <a:r>
                        <a:rPr kumimoji="0"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吳○○討論吳仙富自首事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扣押物編號</a:t>
                      </a:r>
                      <a:r>
                        <a:rPr kumimoji="0"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A13</a:t>
                      </a:r>
                      <a:r>
                        <a:rPr kumimoji="0"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記事本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576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11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-28912"/>
            <a:ext cx="7498080" cy="1143000"/>
          </a:xfrm>
        </p:spPr>
        <p:txBody>
          <a:bodyPr/>
          <a:lstStyle/>
          <a:p>
            <a:r>
              <a:rPr lang="zh-TW" altLang="en-US" dirty="0"/>
              <a:t>百利案件翁茂鍾處理時序</a:t>
            </a:r>
            <a:r>
              <a:rPr lang="zh-TW" altLang="en-US" dirty="0" smtClean="0"/>
              <a:t>表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98394" y="835599"/>
          <a:ext cx="8208911" cy="6022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3072">
                  <a:extLst>
                    <a:ext uri="{9D8B030D-6E8A-4147-A177-3AD203B41FA5}">
                      <a16:colId xmlns:a16="http://schemas.microsoft.com/office/drawing/2014/main" xmlns="" val="180057806"/>
                    </a:ext>
                  </a:extLst>
                </a:gridCol>
                <a:gridCol w="6194511">
                  <a:extLst>
                    <a:ext uri="{9D8B030D-6E8A-4147-A177-3AD203B41FA5}">
                      <a16:colId xmlns:a16="http://schemas.microsoft.com/office/drawing/2014/main" xmlns="" val="2345647517"/>
                    </a:ext>
                  </a:extLst>
                </a:gridCol>
                <a:gridCol w="1121328">
                  <a:extLst>
                    <a:ext uri="{9D8B030D-6E8A-4147-A177-3AD203B41FA5}">
                      <a16:colId xmlns:a16="http://schemas.microsoft.com/office/drawing/2014/main" xmlns="" val="3547344304"/>
                    </a:ext>
                  </a:extLst>
                </a:gridCol>
              </a:tblGrid>
              <a:tr h="360037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概要內容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b="1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備考</a:t>
                      </a:r>
                      <a:endParaRPr lang="zh-TW" sz="17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47751458"/>
                  </a:ext>
                </a:extLst>
              </a:tr>
              <a:tr h="480492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870302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星期一</a:t>
                      </a: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1530 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吳仙富決定自首百利事</a:t>
                      </a: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2130 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方○○報告怡安增資事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r>
                        <a:rPr lang="en-US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A13</a:t>
                      </a:r>
                      <a:r>
                        <a:rPr lang="zh-TW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記事本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0644040"/>
                  </a:ext>
                </a:extLst>
              </a:tr>
              <a:tr h="1414470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  <a:tabLst>
                          <a:tab pos="741680" algn="ctr"/>
                        </a:tabLst>
                      </a:pP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870303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星期二 百利案台北簡易法庭辯論終結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1400 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吳仙富家和其家人討論自首和下午開庭事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1520 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楊永成律師處和吳仙富、吳○○討論下午出庭事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臺北地院最後一次審判期日 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吳仙富當日向臺南地檢察自首，供稱系爭支票及相關交易憑證俱為其所偽造。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r>
                        <a:rPr lang="en-US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A13</a:t>
                      </a:r>
                      <a:r>
                        <a:rPr lang="zh-TW" sz="1700" kern="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記事本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5745582"/>
                  </a:ext>
                </a:extLst>
              </a:tr>
              <a:tr h="598252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870309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「確認本票債權不存在之訴」臺灣臺北地院臺北簡易庭</a:t>
                      </a:r>
                      <a:r>
                        <a:rPr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86</a:t>
                      </a: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年度北簡字第</a:t>
                      </a:r>
                      <a:r>
                        <a:rPr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9633</a:t>
                      </a: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號判決怡華公司勝訴，確認本票債權不存在</a:t>
                      </a:r>
                      <a:endParaRPr lang="zh-TW" sz="17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4375923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870325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星期三 </a:t>
                      </a: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1700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楊永成律師處討論百利案情，收到判決書。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A13</a:t>
                      </a: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記事本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4361398"/>
                  </a:ext>
                </a:extLst>
              </a:tr>
              <a:tr h="565788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870329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星期天</a:t>
                      </a:r>
                      <a:r>
                        <a:rPr lang="en-US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2100 </a:t>
                      </a:r>
                      <a:r>
                        <a:rPr lang="zh-TW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天下 曲（即曲○○下略）</a:t>
                      </a:r>
                      <a:r>
                        <a:rPr lang="en-US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2200 </a:t>
                      </a:r>
                      <a:r>
                        <a:rPr lang="zh-TW" sz="1700" kern="100" spc="-5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木欽處（即石木欽，下略）討論百利案情</a:t>
                      </a:r>
                      <a:endParaRPr lang="zh-TW" sz="1700" kern="10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筆錄卷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310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463784"/>
                  </a:ext>
                </a:extLst>
              </a:tr>
              <a:tr h="493366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870331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星期二</a:t>
                      </a: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0900 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台南地檢署幫吳仙富百利銀行自首事，作證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A13</a:t>
                      </a: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記事本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0652464"/>
                  </a:ext>
                </a:extLst>
              </a:tr>
              <a:tr h="282894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870419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星期日</a:t>
                      </a:r>
                      <a:r>
                        <a:rPr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2030 </a:t>
                      </a: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木欽處</a:t>
                      </a:r>
                      <a:r>
                        <a:rPr lang="en-US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2100 </a:t>
                      </a:r>
                      <a:r>
                        <a:rPr lang="zh-TW" sz="1700" kern="100" spc="-5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天下 曲</a:t>
                      </a:r>
                      <a:endParaRPr lang="zh-TW" sz="17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筆錄卷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311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5059342"/>
                  </a:ext>
                </a:extLst>
              </a:tr>
              <a:tr h="565788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871105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1230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來來飯店桃山廳楊永成律師、石木欽、盧會計師討論百利銀行官司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編號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A14</a:t>
                      </a: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A16</a:t>
                      </a:r>
                      <a:r>
                        <a:rPr lang="zh-TW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記事本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19198874"/>
                  </a:ext>
                </a:extLst>
              </a:tr>
              <a:tr h="473276">
                <a:tc>
                  <a:txBody>
                    <a:bodyPr/>
                    <a:lstStyle/>
                    <a:p>
                      <a:pPr algn="ctr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870518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臺南地檢署檢察官以</a:t>
                      </a: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年度偵字第</a:t>
                      </a:r>
                      <a:r>
                        <a:rPr lang="en-US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3140</a:t>
                      </a:r>
                      <a:r>
                        <a:rPr lang="zh-TW" sz="1700" kern="100" spc="-5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號起訴吳仙富偽造文書案件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【備考：</a:t>
                      </a:r>
                      <a:r>
                        <a:rPr lang="zh-TW" sz="1700" kern="100" spc="-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曲○○（列股）台南地檢檢察長方</a:t>
                      </a:r>
                      <a:r>
                        <a:rPr lang="zh-TW" sz="1700" kern="100" spc="-5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○○】</a:t>
                      </a:r>
                      <a:endParaRPr lang="zh-TW" sz="17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1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spc="-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7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5463" marR="654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4808643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FD205-8D79-439C-A802-2377436AEC8A}" type="slidenum">
              <a:rPr kumimoji="0" lang="en-US" altLang="zh-TW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Gill Sans MT"/>
                <a:ea typeface="微軟正黑體" panose="020B0604030504040204" pitchFamily="34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MT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7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438282"/>
              </p:ext>
            </p:extLst>
          </p:nvPr>
        </p:nvGraphicFramePr>
        <p:xfrm>
          <a:off x="532929" y="980728"/>
          <a:ext cx="8303171" cy="5803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294">
                  <a:extLst>
                    <a:ext uri="{9D8B030D-6E8A-4147-A177-3AD203B41FA5}">
                      <a16:colId xmlns:a16="http://schemas.microsoft.com/office/drawing/2014/main" xmlns="" val="4202750800"/>
                    </a:ext>
                  </a:extLst>
                </a:gridCol>
                <a:gridCol w="7064877">
                  <a:extLst>
                    <a:ext uri="{9D8B030D-6E8A-4147-A177-3AD203B41FA5}">
                      <a16:colId xmlns:a16="http://schemas.microsoft.com/office/drawing/2014/main" xmlns="" val="2374878228"/>
                    </a:ext>
                  </a:extLst>
                </a:gridCol>
              </a:tblGrid>
              <a:tr h="265093">
                <a:tc>
                  <a:txBody>
                    <a:bodyPr/>
                    <a:lstStyle/>
                    <a:p>
                      <a:pPr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大事記要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750720"/>
                  </a:ext>
                </a:extLst>
              </a:tr>
              <a:tr h="265562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870730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怡安送件上櫃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01580597"/>
                  </a:ext>
                </a:extLst>
              </a:tr>
              <a:tr h="396844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870906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0" marR="71120" indent="-38100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1000 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OTC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指櫃買中心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至怡安公司實地審查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4204772"/>
                  </a:ext>
                </a:extLst>
              </a:tr>
              <a:tr h="265562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870907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上櫃小組 怡安簡報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6136176"/>
                  </a:ext>
                </a:extLst>
              </a:tr>
              <a:tr h="265562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870912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2200 </a:t>
                      </a:r>
                      <a:r>
                        <a:rPr lang="zh-TW" sz="2200" b="1" kern="100" dirty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處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3947771"/>
                  </a:ext>
                </a:extLst>
              </a:tr>
              <a:tr h="547206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870917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u="none" kern="100" dirty="0">
                          <a:solidFill>
                            <a:schemeClr val="tx1"/>
                          </a:solidFill>
                          <a:effectLst/>
                        </a:rPr>
                        <a:t>1230 </a:t>
                      </a:r>
                      <a:r>
                        <a:rPr lang="zh-TW" sz="2200" u="none" kern="100" dirty="0">
                          <a:solidFill>
                            <a:schemeClr val="tx1"/>
                          </a:solidFill>
                          <a:effectLst/>
                        </a:rPr>
                        <a:t>新都里</a:t>
                      </a:r>
                      <a:r>
                        <a:rPr lang="zh-TW" sz="220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餐廳</a:t>
                      </a:r>
                      <a:endParaRPr lang="en-US" altLang="zh-TW" sz="2200" u="none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秦台生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蓋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kumimoji="0" lang="zh-TW" sz="2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石木欽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、茂欽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翁茂鍾弟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等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53430912"/>
                  </a:ext>
                </a:extLst>
              </a:tr>
              <a:tr h="829319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871002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太太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自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中國國際商業銀行台南分行匯款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萬元至佳和公司設於臺灣銀行安平分行之帳戶購買怡安公司股票，並由</a:t>
                      </a:r>
                      <a:r>
                        <a:rPr kumimoji="0" lang="zh-TW" sz="2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石木欽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傳真上述匯款單予翁茂鍾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64341630"/>
                  </a:ext>
                </a:extLst>
              </a:tr>
              <a:tr h="829319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en-US" sz="2200" kern="100">
                          <a:solidFill>
                            <a:schemeClr val="tx1"/>
                          </a:solidFill>
                          <a:effectLst/>
                        </a:rPr>
                        <a:t>871006</a:t>
                      </a:r>
                      <a:endParaRPr lang="zh-TW" sz="22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0340" algn="l"/>
                        </a:tabLst>
                      </a:pP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匯款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萬元至佳和公司設於第一銀行台南分行之帳戶購買怡安公司股票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註：同日</a:t>
                      </a:r>
                      <a:r>
                        <a:rPr kumimoji="0" lang="zh-TW" sz="22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秦台生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亦以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鍾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</a:rPr>
                        <a:t>名義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匯款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</a:rPr>
                        <a:t>萬元至佳和公司同帳戶購買怡安公司股票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4688249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3835" y="0"/>
            <a:ext cx="8720165" cy="1143000"/>
          </a:xfrm>
        </p:spPr>
        <p:txBody>
          <a:bodyPr>
            <a:noAutofit/>
          </a:bodyPr>
          <a:lstStyle/>
          <a:p>
            <a:r>
              <a:rPr lang="zh-TW" altLang="en-US" sz="2700" dirty="0"/>
              <a:t>在</a:t>
            </a:r>
            <a:r>
              <a:rPr lang="zh-TW" altLang="en-US" sz="2700" dirty="0" smtClean="0"/>
              <a:t>翁</a:t>
            </a:r>
            <a:r>
              <a:rPr lang="zh-TW" altLang="en-US" sz="2700" dirty="0"/>
              <a:t>茂鍾所涉相關民、刑事訴訟案件審理期間</a:t>
            </a:r>
            <a:r>
              <a:rPr lang="zh-TW" altLang="en-US" sz="2700" dirty="0" smtClean="0"/>
              <a:t>，</a:t>
            </a:r>
            <a:r>
              <a:rPr lang="zh-TW" altLang="en-US" sz="2700" dirty="0" smtClean="0">
                <a:solidFill>
                  <a:srgbClr val="FF0000"/>
                </a:solidFill>
              </a:rPr>
              <a:t>石木欽</a:t>
            </a:r>
            <a:r>
              <a:rPr lang="zh-TW" altLang="en-US" sz="2700" dirty="0" smtClean="0"/>
              <a:t>不當</a:t>
            </a:r>
            <a:r>
              <a:rPr lang="zh-TW" altLang="en-US" sz="2700" dirty="0"/>
              <a:t>買進</a:t>
            </a:r>
            <a:r>
              <a:rPr lang="zh-TW" altLang="en-US" sz="2700" dirty="0" smtClean="0"/>
              <a:t>翁茂鍾所</a:t>
            </a:r>
            <a:r>
              <a:rPr lang="zh-TW" altLang="en-US" sz="2700" dirty="0"/>
              <a:t>經營控制之怡安股票</a:t>
            </a:r>
            <a:r>
              <a:rPr lang="zh-TW" altLang="en-US" sz="2700" dirty="0" smtClean="0"/>
              <a:t>，</a:t>
            </a:r>
            <a:r>
              <a:rPr lang="zh-TW" altLang="en-US" sz="2700" dirty="0"/>
              <a:t>再</a:t>
            </a:r>
            <a:r>
              <a:rPr lang="zh-TW" altLang="en-US" sz="2700" dirty="0" smtClean="0"/>
              <a:t>賣出</a:t>
            </a:r>
            <a:r>
              <a:rPr lang="zh-TW" altLang="en-US" sz="2700" dirty="0"/>
              <a:t>獲利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4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372986"/>
              </p:ext>
            </p:extLst>
          </p:nvPr>
        </p:nvGraphicFramePr>
        <p:xfrm>
          <a:off x="515797" y="1082233"/>
          <a:ext cx="853624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053">
                  <a:extLst>
                    <a:ext uri="{9D8B030D-6E8A-4147-A177-3AD203B41FA5}">
                      <a16:colId xmlns:a16="http://schemas.microsoft.com/office/drawing/2014/main" xmlns="" val="4202750800"/>
                    </a:ext>
                  </a:extLst>
                </a:gridCol>
                <a:gridCol w="7263187">
                  <a:extLst>
                    <a:ext uri="{9D8B030D-6E8A-4147-A177-3AD203B41FA5}">
                      <a16:colId xmlns:a16="http://schemas.microsoft.com/office/drawing/2014/main" xmlns="" val="2374878228"/>
                    </a:ext>
                  </a:extLst>
                </a:gridCol>
              </a:tblGrid>
              <a:tr h="265093">
                <a:tc>
                  <a:txBody>
                    <a:bodyPr/>
                    <a:lstStyle/>
                    <a:p>
                      <a:pPr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大事記要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750720"/>
                  </a:ext>
                </a:extLst>
              </a:tr>
              <a:tr h="265562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880613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1830 </a:t>
                      </a: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法官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1960005"/>
                  </a:ext>
                </a:extLst>
              </a:tr>
              <a:tr h="410276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880614 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怡安公司股票以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元掛牌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上市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張鎖漲停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81387401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880816-881217</a:t>
                      </a:r>
                      <a:endParaRPr lang="zh-TW" sz="20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1">
                        <a:lnSpc>
                          <a:spcPts val="35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0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太太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2000" kern="100" dirty="0" smtClean="0">
                          <a:solidFill>
                            <a:schemeClr val="tx1"/>
                          </a:solidFill>
                          <a:effectLst/>
                        </a:rPr>
                        <a:t>以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每股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16.7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至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23.7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元（均價為每股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19.884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元）之價格將前以每股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元之價格買入之怡安公司股票共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</a:rPr>
                        <a:t>張全數賣出獲利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652850"/>
                  </a:ext>
                </a:extLst>
              </a:tr>
            </a:tbl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23835" y="0"/>
            <a:ext cx="8720165" cy="1143000"/>
          </a:xfrm>
        </p:spPr>
        <p:txBody>
          <a:bodyPr>
            <a:noAutofit/>
          </a:bodyPr>
          <a:lstStyle/>
          <a:p>
            <a:r>
              <a:rPr lang="zh-TW" altLang="en-US" sz="2700" dirty="0"/>
              <a:t>在</a:t>
            </a:r>
            <a:r>
              <a:rPr lang="zh-TW" altLang="en-US" sz="2700" dirty="0" smtClean="0"/>
              <a:t>翁</a:t>
            </a:r>
            <a:r>
              <a:rPr lang="zh-TW" altLang="en-US" sz="2700" dirty="0"/>
              <a:t>茂鍾所涉相關民、刑事訴訟案件審理期間</a:t>
            </a:r>
            <a:r>
              <a:rPr lang="zh-TW" altLang="en-US" sz="2700" dirty="0" smtClean="0"/>
              <a:t>，</a:t>
            </a:r>
            <a:r>
              <a:rPr lang="zh-TW" altLang="en-US" sz="2700" dirty="0" smtClean="0">
                <a:solidFill>
                  <a:srgbClr val="FF0000"/>
                </a:solidFill>
              </a:rPr>
              <a:t>石木欽</a:t>
            </a:r>
            <a:r>
              <a:rPr lang="zh-TW" altLang="en-US" sz="2700" dirty="0" smtClean="0"/>
              <a:t>不當</a:t>
            </a:r>
            <a:r>
              <a:rPr lang="zh-TW" altLang="en-US" sz="2700" dirty="0"/>
              <a:t>買進</a:t>
            </a:r>
            <a:r>
              <a:rPr lang="zh-TW" altLang="en-US" sz="2700" dirty="0" smtClean="0"/>
              <a:t>翁茂鍾所</a:t>
            </a:r>
            <a:r>
              <a:rPr lang="zh-TW" altLang="en-US" sz="2700" dirty="0"/>
              <a:t>經營控制之怡安股票</a:t>
            </a:r>
            <a:r>
              <a:rPr lang="zh-TW" altLang="en-US" sz="2700" dirty="0" smtClean="0"/>
              <a:t>，</a:t>
            </a:r>
            <a:r>
              <a:rPr lang="zh-TW" altLang="en-US" sz="2700" dirty="0"/>
              <a:t>再</a:t>
            </a:r>
            <a:r>
              <a:rPr lang="zh-TW" altLang="en-US" sz="2700" dirty="0" smtClean="0"/>
              <a:t>賣出</a:t>
            </a:r>
            <a:r>
              <a:rPr lang="zh-TW" altLang="en-US" sz="2700" dirty="0"/>
              <a:t>獲利</a:t>
            </a:r>
          </a:p>
        </p:txBody>
      </p:sp>
    </p:spTree>
    <p:extLst>
      <p:ext uri="{BB962C8B-B14F-4D97-AF65-F5344CB8AC3E}">
        <p14:creationId xmlns:p14="http://schemas.microsoft.com/office/powerpoint/2010/main" val="9210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4163"/>
              </p:ext>
            </p:extLst>
          </p:nvPr>
        </p:nvGraphicFramePr>
        <p:xfrm>
          <a:off x="539552" y="1622382"/>
          <a:ext cx="8531296" cy="478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434">
                  <a:extLst>
                    <a:ext uri="{9D8B030D-6E8A-4147-A177-3AD203B41FA5}">
                      <a16:colId xmlns:a16="http://schemas.microsoft.com/office/drawing/2014/main" xmlns="" val="3205202956"/>
                    </a:ext>
                  </a:extLst>
                </a:gridCol>
                <a:gridCol w="7133862">
                  <a:extLst>
                    <a:ext uri="{9D8B030D-6E8A-4147-A177-3AD203B41FA5}">
                      <a16:colId xmlns:a16="http://schemas.microsoft.com/office/drawing/2014/main" xmlns="" val="3988173420"/>
                    </a:ext>
                  </a:extLst>
                </a:gridCol>
              </a:tblGrid>
              <a:tr h="215562">
                <a:tc>
                  <a:txBody>
                    <a:bodyPr/>
                    <a:lstStyle/>
                    <a:p>
                      <a:pPr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大事記要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6163681"/>
                  </a:ext>
                </a:extLst>
              </a:tr>
              <a:tr h="422109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92.7.7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佳和持有怡安股票讓售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8131650"/>
                  </a:ext>
                </a:extLst>
              </a:tr>
              <a:tr h="422109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92.7.22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0" marR="71120" indent="-38100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1500 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拜訪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石木欽 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怡安事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1420333"/>
                  </a:ext>
                </a:extLst>
              </a:tr>
              <a:tr h="215562">
                <a:tc rowSpan="2"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92.7.23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1500 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處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802920"/>
                  </a:ext>
                </a:extLst>
              </a:tr>
              <a:tr h="2155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買進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怡安公司股票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30696559"/>
                  </a:ext>
                </a:extLst>
              </a:tr>
              <a:tr h="422109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92.7.24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買進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怡安公司股票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8562321"/>
                  </a:ext>
                </a:extLst>
              </a:tr>
              <a:tr h="859076">
                <a:tc rowSpan="2">
                  <a:txBody>
                    <a:bodyPr/>
                    <a:lstStyle/>
                    <a:p>
                      <a:pPr indent="-32385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92.7.25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買進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怡安公司股票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註：總計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吳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於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日至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日間，以每股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7.90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元至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8.15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元之價格，買進應華公司股票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共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62552531"/>
                  </a:ext>
                </a:extLst>
              </a:tr>
              <a:tr h="4215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怡安公司申報董事佳和公司洽特定人黃仁宗大額轉讓持股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2,500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9526282"/>
                  </a:ext>
                </a:extLst>
              </a:tr>
              <a:tr h="418565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92.10.15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1800 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與佳能公司簽約 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讓售怡安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萬張股票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7530089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832" y="260648"/>
            <a:ext cx="8682168" cy="11430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92</a:t>
            </a:r>
            <a:r>
              <a:rPr lang="zh-TW" altLang="en-US" sz="3200" dirty="0" smtClean="0"/>
              <a:t>年怡</a:t>
            </a:r>
            <a:r>
              <a:rPr lang="zh-TW" altLang="en-US" sz="3200" dirty="0"/>
              <a:t>安</a:t>
            </a:r>
            <a:r>
              <a:rPr lang="zh-TW" altLang="en-US" sz="3200" dirty="0" smtClean="0"/>
              <a:t>公司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更名為應華公司</a:t>
            </a:r>
            <a:r>
              <a:rPr lang="en-US" altLang="zh-TW" sz="2400" dirty="0" smtClean="0"/>
              <a:t>)</a:t>
            </a:r>
            <a:r>
              <a:rPr lang="zh-TW" altLang="en-US" sz="3200" dirty="0" smtClean="0"/>
              <a:t>易</a:t>
            </a:r>
            <a:r>
              <a:rPr lang="zh-TW" altLang="en-US" sz="3200" dirty="0"/>
              <a:t>主</a:t>
            </a:r>
            <a:r>
              <a:rPr lang="zh-TW" altLang="en-US" sz="3200" dirty="0" smtClean="0"/>
              <a:t>前，</a:t>
            </a:r>
            <a:r>
              <a:rPr lang="zh-TW" altLang="en-US" sz="3200" dirty="0" smtClean="0">
                <a:solidFill>
                  <a:srgbClr val="FF0000"/>
                </a:solidFill>
              </a:rPr>
              <a:t>石木欽</a:t>
            </a:r>
            <a:r>
              <a:rPr lang="zh-TW" altLang="en-US" sz="3200" dirty="0" smtClean="0"/>
              <a:t>每</a:t>
            </a:r>
            <a:r>
              <a:rPr lang="zh-TW" altLang="en-US" sz="3200" dirty="0"/>
              <a:t>股</a:t>
            </a:r>
            <a:r>
              <a:rPr lang="en-US" altLang="zh-TW" sz="3200" dirty="0"/>
              <a:t>7.9</a:t>
            </a:r>
            <a:r>
              <a:rPr lang="zh-TW" altLang="en-US" sz="3200" dirty="0" smtClean="0"/>
              <a:t>元</a:t>
            </a:r>
            <a:r>
              <a:rPr lang="zh-TW" altLang="en-US" sz="3200" dirty="0"/>
              <a:t>左右價格</a:t>
            </a:r>
            <a:r>
              <a:rPr lang="zh-TW" altLang="en-US" sz="3200" dirty="0" smtClean="0"/>
              <a:t>買進，</a:t>
            </a:r>
            <a:r>
              <a:rPr lang="en-US" altLang="zh-TW" sz="3200" dirty="0" smtClean="0"/>
              <a:t>96</a:t>
            </a:r>
            <a:r>
              <a:rPr lang="zh-TW" altLang="en-US" sz="3200" dirty="0"/>
              <a:t>年間</a:t>
            </a:r>
            <a:r>
              <a:rPr lang="zh-TW" altLang="en-US" sz="3200" dirty="0" smtClean="0"/>
              <a:t>起以</a:t>
            </a:r>
            <a:r>
              <a:rPr lang="zh-TW" altLang="en-US" sz="3200" dirty="0"/>
              <a:t>每股</a:t>
            </a:r>
            <a:r>
              <a:rPr lang="en-US" altLang="zh-TW" sz="3200" dirty="0"/>
              <a:t>70</a:t>
            </a:r>
            <a:r>
              <a:rPr lang="zh-TW" altLang="en-US" sz="3200" dirty="0"/>
              <a:t>元以上之價格</a:t>
            </a:r>
            <a:r>
              <a:rPr lang="zh-TW" altLang="en-US" sz="3200" dirty="0" smtClean="0"/>
              <a:t>賣出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4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832" y="260648"/>
            <a:ext cx="8682168" cy="11430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92</a:t>
            </a:r>
            <a:r>
              <a:rPr lang="zh-TW" altLang="en-US" sz="3200" dirty="0" smtClean="0"/>
              <a:t>年怡</a:t>
            </a:r>
            <a:r>
              <a:rPr lang="zh-TW" altLang="en-US" sz="3200" dirty="0"/>
              <a:t>安</a:t>
            </a:r>
            <a:r>
              <a:rPr lang="zh-TW" altLang="en-US" sz="3200" dirty="0" smtClean="0"/>
              <a:t>公司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更名為應華公司</a:t>
            </a:r>
            <a:r>
              <a:rPr lang="en-US" altLang="zh-TW" sz="2400" dirty="0" smtClean="0"/>
              <a:t>)</a:t>
            </a:r>
            <a:r>
              <a:rPr lang="zh-TW" altLang="en-US" sz="3200" dirty="0" smtClean="0"/>
              <a:t>易</a:t>
            </a:r>
            <a:r>
              <a:rPr lang="zh-TW" altLang="en-US" sz="3200" dirty="0"/>
              <a:t>主</a:t>
            </a:r>
            <a:r>
              <a:rPr lang="zh-TW" altLang="en-US" sz="3200" dirty="0" smtClean="0"/>
              <a:t>前，</a:t>
            </a:r>
            <a:r>
              <a:rPr lang="zh-TW" altLang="en-US" sz="3200" dirty="0" smtClean="0">
                <a:solidFill>
                  <a:srgbClr val="FF0000"/>
                </a:solidFill>
              </a:rPr>
              <a:t>石木欽</a:t>
            </a:r>
            <a:r>
              <a:rPr lang="zh-TW" altLang="en-US" sz="3200" dirty="0" smtClean="0"/>
              <a:t>每</a:t>
            </a:r>
            <a:r>
              <a:rPr lang="zh-TW" altLang="en-US" sz="3200" dirty="0"/>
              <a:t>股</a:t>
            </a:r>
            <a:r>
              <a:rPr lang="en-US" altLang="zh-TW" sz="3200" dirty="0"/>
              <a:t>7.9</a:t>
            </a:r>
            <a:r>
              <a:rPr lang="zh-TW" altLang="en-US" sz="3200" dirty="0" smtClean="0"/>
              <a:t>元</a:t>
            </a:r>
            <a:r>
              <a:rPr lang="zh-TW" altLang="en-US" sz="3200" dirty="0"/>
              <a:t>左右價格</a:t>
            </a:r>
            <a:r>
              <a:rPr lang="zh-TW" altLang="en-US" sz="3200" dirty="0" smtClean="0"/>
              <a:t>買進，</a:t>
            </a:r>
            <a:r>
              <a:rPr lang="en-US" altLang="zh-TW" sz="3200" dirty="0" smtClean="0"/>
              <a:t>96</a:t>
            </a:r>
            <a:r>
              <a:rPr lang="zh-TW" altLang="en-US" sz="3200" dirty="0"/>
              <a:t>年間</a:t>
            </a:r>
            <a:r>
              <a:rPr lang="zh-TW" altLang="en-US" sz="3200" dirty="0" smtClean="0"/>
              <a:t>起以</a:t>
            </a:r>
            <a:r>
              <a:rPr lang="zh-TW" altLang="en-US" sz="3200" dirty="0"/>
              <a:t>每股</a:t>
            </a:r>
            <a:r>
              <a:rPr lang="en-US" altLang="zh-TW" sz="3200" dirty="0"/>
              <a:t>70</a:t>
            </a:r>
            <a:r>
              <a:rPr lang="zh-TW" altLang="en-US" sz="3200" dirty="0"/>
              <a:t>元以上之價格</a:t>
            </a:r>
            <a:r>
              <a:rPr lang="zh-TW" altLang="en-US" sz="3200" dirty="0" smtClean="0"/>
              <a:t>賣出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87247"/>
              </p:ext>
            </p:extLst>
          </p:nvPr>
        </p:nvGraphicFramePr>
        <p:xfrm>
          <a:off x="683568" y="1605231"/>
          <a:ext cx="8420816" cy="455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337">
                  <a:extLst>
                    <a:ext uri="{9D8B030D-6E8A-4147-A177-3AD203B41FA5}">
                      <a16:colId xmlns:a16="http://schemas.microsoft.com/office/drawing/2014/main" xmlns="" val="3205202956"/>
                    </a:ext>
                  </a:extLst>
                </a:gridCol>
                <a:gridCol w="7041479">
                  <a:extLst>
                    <a:ext uri="{9D8B030D-6E8A-4147-A177-3AD203B41FA5}">
                      <a16:colId xmlns:a16="http://schemas.microsoft.com/office/drawing/2014/main" xmlns="" val="398817342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大事記要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616368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92.11.1</a:t>
                      </a:r>
                      <a:b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1230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嘉南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球場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zh-TW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石木欽</a:t>
                      </a:r>
                    </a:p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1830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神田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餐廳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宴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、謝家鶴、顏南全、洪佳濱、花滿堂、吳○德、楊○峰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1056257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92.11.2</a:t>
                      </a:r>
                      <a:b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71120" algn="l" rtl="0" eaLnBrk="1" latinLnBrk="0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0730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南一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高爾夫球場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zh-TW" sz="24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石木欽</a:t>
                      </a:r>
                    </a:p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1230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滿福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羊肉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上述人員</a:t>
                      </a:r>
                      <a:r>
                        <a:rPr lang="en-US" alt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石木欽</a:t>
                      </a:r>
                      <a:r>
                        <a:rPr lang="zh-TW" altLang="en-US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、謝家鶴、顏南全、洪佳濱、花滿堂、吳○德、楊○峰</a:t>
                      </a:r>
                      <a:r>
                        <a:rPr lang="en-US" alt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2687032"/>
                  </a:ext>
                </a:extLst>
              </a:tr>
              <a:tr h="576064">
                <a:tc rowSpan="2"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92.11.5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石</a:t>
                      </a:r>
                      <a:r>
                        <a:rPr lang="zh-TW" alt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○</a:t>
                      </a:r>
                      <a:r>
                        <a:rPr lang="zh-TW" sz="2400" kern="100" dirty="0" smtClean="0">
                          <a:solidFill>
                            <a:schemeClr val="tx1"/>
                          </a:solidFill>
                          <a:effectLst/>
                        </a:rPr>
                        <a:t>涵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以每股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8.1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元之價格買進怡安公司股票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4326153"/>
                  </a:ext>
                </a:extLst>
              </a:tr>
              <a:tr h="4215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120" algn="l" hangingPunct="0">
                        <a:lnSpc>
                          <a:spcPts val="32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怡安公司申報董事佳和公司洽特定人能率集團大額轉讓持股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萬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6,000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</a:rPr>
                        <a:t>餘張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7864" marR="578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819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40375"/>
              </p:ext>
            </p:extLst>
          </p:nvPr>
        </p:nvGraphicFramePr>
        <p:xfrm>
          <a:off x="539552" y="1124744"/>
          <a:ext cx="8424936" cy="5490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617">
                  <a:extLst>
                    <a:ext uri="{9D8B030D-6E8A-4147-A177-3AD203B41FA5}">
                      <a16:colId xmlns:a16="http://schemas.microsoft.com/office/drawing/2014/main" xmlns="" val="1497087066"/>
                    </a:ext>
                  </a:extLst>
                </a:gridCol>
                <a:gridCol w="7097319">
                  <a:extLst>
                    <a:ext uri="{9D8B030D-6E8A-4147-A177-3AD203B41FA5}">
                      <a16:colId xmlns:a16="http://schemas.microsoft.com/office/drawing/2014/main" xmlns="" val="2324112337"/>
                    </a:ext>
                  </a:extLst>
                </a:gridCol>
              </a:tblGrid>
              <a:tr h="306705">
                <a:tc>
                  <a:txBody>
                    <a:bodyPr/>
                    <a:lstStyle/>
                    <a:p>
                      <a:pPr marR="71120" algn="ctr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日期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ctr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大事記要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09506571"/>
                  </a:ext>
                </a:extLst>
              </a:tr>
              <a:tr h="381794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970529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應華案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於臺中地院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96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年度金重訴字第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2972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號案件一審辯論終結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5376464"/>
                  </a:ext>
                </a:extLst>
              </a:tr>
              <a:tr h="633100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970603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1830Weib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餐廳</a:t>
                      </a:r>
                    </a:p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紀宴林奇福、</a:t>
                      </a: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石木欽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、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范</a:t>
                      </a:r>
                      <a:r>
                        <a:rPr lang="zh-TW" altLang="en-US" sz="2000" dirty="0" smtClean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、陳</a:t>
                      </a:r>
                      <a:r>
                        <a:rPr lang="zh-TW" altLang="en-US" sz="2000" dirty="0" smtClean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、莫</a:t>
                      </a:r>
                      <a:r>
                        <a:rPr lang="zh-TW" altLang="en-US" sz="2000" dirty="0" smtClean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27469116"/>
                  </a:ext>
                </a:extLst>
              </a:tr>
              <a:tr h="381794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970604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翁茂鍾辯護人陳漢洲律師、陳嘉宏律師至臺中地院閱卷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6467612"/>
                  </a:ext>
                </a:extLst>
              </a:tr>
              <a:tr h="959497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970609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吳</a:t>
                      </a:r>
                      <a:r>
                        <a:rPr kumimoji="0" lang="zh-TW" alt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○○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自石</a:t>
                      </a:r>
                      <a:r>
                        <a:rPr kumimoji="0" lang="zh-TW" alt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0" 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涵</a:t>
                      </a:r>
                      <a:r>
                        <a:rPr kumimoji="0" lang="zh-TW" sz="2000" kern="1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及</a:t>
                      </a:r>
                      <a:r>
                        <a:rPr kumimoji="0" 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石</a:t>
                      </a:r>
                      <a:r>
                        <a:rPr kumimoji="0" lang="zh-TW" alt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kumimoji="0" 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帳戶各提領現金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15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萬元、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105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萬元湊足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120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萬元後，代理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石</a:t>
                      </a:r>
                      <a:r>
                        <a:rPr kumimoji="0" lang="zh-TW" altLang="zh-TW" sz="2000" kern="1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○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涵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將現金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120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萬元匯款至鄭李靜花帳戶，作為向佳和公司購買聯亞公司股票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張之股款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2382872"/>
                  </a:ext>
                </a:extLst>
              </a:tr>
              <a:tr h="381794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970627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臺中地院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96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年度金重訴字第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2972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號判決，</a:t>
                      </a: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判處翁茂鍾有期徒刑</a:t>
                      </a:r>
                      <a:r>
                        <a:rPr lang="en-US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8</a:t>
                      </a: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年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70603455"/>
                  </a:ext>
                </a:extLst>
              </a:tr>
              <a:tr h="464479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970703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臺中地院判決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見報</a:t>
                      </a:r>
                      <a:r>
                        <a:rPr lang="zh-TW" altLang="en-US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   </a:t>
                      </a:r>
                      <a:r>
                        <a:rPr lang="en-US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0930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統茂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飯店</a:t>
                      </a:r>
                      <a:r>
                        <a:rPr lang="zh-TW" altLang="en-US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   </a:t>
                      </a:r>
                      <a:r>
                        <a:rPr lang="zh-TW" sz="2000" b="1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石木欽</a:t>
                      </a:r>
                      <a:endParaRPr lang="zh-TW" sz="20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2450987"/>
                  </a:ext>
                </a:extLst>
              </a:tr>
              <a:tr h="832693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970704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判決書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收到</a:t>
                      </a:r>
                      <a:r>
                        <a:rPr lang="zh-TW" altLang="en-US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 </a:t>
                      </a:r>
                      <a:r>
                        <a:rPr lang="en-US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1150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嘉南球場</a:t>
                      </a:r>
                    </a:p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石木欽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、花滿堂、謝家鶴、</a:t>
                      </a:r>
                      <a:r>
                        <a:rPr lang="zh-TW" sz="2000" kern="1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鄭</a:t>
                      </a:r>
                      <a:r>
                        <a:rPr lang="zh-TW" altLang="en-US" sz="2000" dirty="0" smtClean="0">
                          <a:solidFill>
                            <a:sysClr val="windowText" lastClr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○○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7895063"/>
                  </a:ext>
                </a:extLst>
              </a:tr>
              <a:tr h="381794"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</a:rPr>
                        <a:t>970708</a:t>
                      </a:r>
                      <a:endParaRPr lang="zh-TW" sz="2000" kern="10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120" algn="just" hangingPunct="1">
                        <a:lnSpc>
                          <a:spcPts val="3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202815" algn="l"/>
                        </a:tabLst>
                      </a:pP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佳和公司過戶聯亞公司股票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r>
                        <a:rPr lang="zh-TW" sz="20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張予</a:t>
                      </a:r>
                      <a:r>
                        <a:rPr lang="zh-TW" sz="2000" b="1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石○涵</a:t>
                      </a:r>
                      <a:endParaRPr lang="zh-TW" sz="1800" b="1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9672419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9904" y="265436"/>
            <a:ext cx="7498080" cy="859308"/>
          </a:xfrm>
        </p:spPr>
        <p:txBody>
          <a:bodyPr/>
          <a:lstStyle/>
          <a:p>
            <a:r>
              <a:rPr lang="zh-TW" altLang="en-US" dirty="0" smtClean="0"/>
              <a:t>聯亞股票購買的時機點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97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9D4095AFEE790E42B52CF3AD35B999BF040086E71550AC00CE488731BAE03648ABFB" ma:contentTypeVersion="42" ma:contentTypeDescription="Create a new document." ma:contentTypeScope="" ma:versionID="0883ffc41d874280ace566ea696de9ff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7933ECBE-E22D-4D2C-BE16-48EE80035E5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C028708-D649-45A9-B2DD-28FDCDA387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38DDB5-B513-4B5F-8A44-E416C4AF51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1257</Words>
  <Application>Microsoft Office PowerPoint</Application>
  <PresentationFormat>如螢幕大小 (4:3)</PresentationFormat>
  <Paragraphs>153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Adobe Gothic Std B</vt:lpstr>
      <vt:lpstr>Gill Sans MT</vt:lpstr>
      <vt:lpstr>微軟正黑體</vt:lpstr>
      <vt:lpstr>新細明體</vt:lpstr>
      <vt:lpstr>標楷體</vt:lpstr>
      <vt:lpstr>Calibri</vt:lpstr>
      <vt:lpstr>Times New Roman</vt:lpstr>
      <vt:lpstr>Verdana</vt:lpstr>
      <vt:lpstr>Wingdings 2</vt:lpstr>
      <vt:lpstr>夏至</vt:lpstr>
      <vt:lpstr>百利案件翁茂鍾處理時序表 1</vt:lpstr>
      <vt:lpstr>百利案件翁茂鍾處理時序表 2</vt:lpstr>
      <vt:lpstr>在翁茂鍾所涉相關民、刑事訴訟案件審理期間，石木欽不當買進翁茂鍾所經營控制之怡安股票，再賣出獲利</vt:lpstr>
      <vt:lpstr>在翁茂鍾所涉相關民、刑事訴訟案件審理期間，石木欽不當買進翁茂鍾所經營控制之怡安股票，再賣出獲利</vt:lpstr>
      <vt:lpstr>92年怡安公司(更名為應華公司)易主前，石木欽每股7.9元左右價格買進，96年間起以每股70元以上之價格賣出</vt:lpstr>
      <vt:lpstr>92年怡安公司(更名為應華公司)易主前，石木欽每股7.9元左右價格買進，96年間起以每股70元以上之價格賣出</vt:lpstr>
      <vt:lpstr>聯亞股票購買的時機點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2013-10-01T07:33:02Z</dcterms:created>
  <dcterms:modified xsi:type="dcterms:W3CDTF">2020-08-14T09:48:16Z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